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handoutMasterIdLst>
    <p:handoutMasterId r:id="rId70"/>
  </p:handoutMasterIdLst>
  <p:sldIdLst>
    <p:sldId id="256" r:id="rId2"/>
    <p:sldId id="258" r:id="rId3"/>
    <p:sldId id="257" r:id="rId4"/>
    <p:sldId id="292" r:id="rId5"/>
    <p:sldId id="280" r:id="rId6"/>
    <p:sldId id="259" r:id="rId7"/>
    <p:sldId id="260" r:id="rId8"/>
    <p:sldId id="262" r:id="rId9"/>
    <p:sldId id="319" r:id="rId10"/>
    <p:sldId id="263" r:id="rId11"/>
    <p:sldId id="320" r:id="rId12"/>
    <p:sldId id="264" r:id="rId13"/>
    <p:sldId id="321" r:id="rId14"/>
    <p:sldId id="265" r:id="rId15"/>
    <p:sldId id="322" r:id="rId16"/>
    <p:sldId id="278" r:id="rId17"/>
    <p:sldId id="266" r:id="rId18"/>
    <p:sldId id="267" r:id="rId19"/>
    <p:sldId id="268" r:id="rId20"/>
    <p:sldId id="269" r:id="rId21"/>
    <p:sldId id="270" r:id="rId22"/>
    <p:sldId id="271" r:id="rId23"/>
    <p:sldId id="272" r:id="rId24"/>
    <p:sldId id="279" r:id="rId25"/>
    <p:sldId id="273" r:id="rId26"/>
    <p:sldId id="274" r:id="rId27"/>
    <p:sldId id="275" r:id="rId28"/>
    <p:sldId id="276" r:id="rId29"/>
    <p:sldId id="277" r:id="rId30"/>
    <p:sldId id="289" r:id="rId31"/>
    <p:sldId id="290" r:id="rId32"/>
    <p:sldId id="288" r:id="rId33"/>
    <p:sldId id="317" r:id="rId34"/>
    <p:sldId id="309" r:id="rId35"/>
    <p:sldId id="310" r:id="rId36"/>
    <p:sldId id="311" r:id="rId37"/>
    <p:sldId id="312" r:id="rId38"/>
    <p:sldId id="313" r:id="rId39"/>
    <p:sldId id="281" r:id="rId40"/>
    <p:sldId id="282" r:id="rId41"/>
    <p:sldId id="283" r:id="rId42"/>
    <p:sldId id="284" r:id="rId43"/>
    <p:sldId id="285" r:id="rId44"/>
    <p:sldId id="286" r:id="rId45"/>
    <p:sldId id="291" r:id="rId46"/>
    <p:sldId id="302" r:id="rId47"/>
    <p:sldId id="301" r:id="rId48"/>
    <p:sldId id="318" r:id="rId49"/>
    <p:sldId id="308" r:id="rId50"/>
    <p:sldId id="287" r:id="rId51"/>
    <p:sldId id="293" r:id="rId52"/>
    <p:sldId id="294" r:id="rId53"/>
    <p:sldId id="295" r:id="rId54"/>
    <p:sldId id="296" r:id="rId55"/>
    <p:sldId id="297" r:id="rId56"/>
    <p:sldId id="298" r:id="rId57"/>
    <p:sldId id="299" r:id="rId58"/>
    <p:sldId id="300" r:id="rId59"/>
    <p:sldId id="307" r:id="rId60"/>
    <p:sldId id="303" r:id="rId61"/>
    <p:sldId id="304" r:id="rId62"/>
    <p:sldId id="305" r:id="rId63"/>
    <p:sldId id="315" r:id="rId64"/>
    <p:sldId id="316" r:id="rId65"/>
    <p:sldId id="306" r:id="rId66"/>
    <p:sldId id="314" r:id="rId67"/>
    <p:sldId id="261"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00"/>
    <a:srgbClr val="006082"/>
    <a:srgbClr val="325D1D"/>
    <a:srgbClr val="165A43"/>
    <a:srgbClr val="0000FF"/>
    <a:srgbClr val="007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49" autoAdjust="0"/>
    <p:restoredTop sz="94660"/>
  </p:normalViewPr>
  <p:slideViewPr>
    <p:cSldViewPr snapToGrid="0">
      <p:cViewPr varScale="1">
        <p:scale>
          <a:sx n="59" d="100"/>
          <a:sy n="59" d="100"/>
        </p:scale>
        <p:origin x="96" y="1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w="38100"/>
          </c:spPr>
          <c:dPt>
            <c:idx val="0"/>
            <c:bubble3D val="0"/>
            <c:spPr>
              <a:solidFill>
                <a:schemeClr val="accent1"/>
              </a:solidFill>
              <a:ln w="38100">
                <a:solidFill>
                  <a:schemeClr val="lt1"/>
                </a:solidFill>
              </a:ln>
              <a:effectLst/>
            </c:spPr>
            <c:extLst>
              <c:ext xmlns:c16="http://schemas.microsoft.com/office/drawing/2014/chart" uri="{C3380CC4-5D6E-409C-BE32-E72D297353CC}">
                <c16:uniqueId val="{00000002-F4E4-499A-B624-1462B5A87D4C}"/>
              </c:ext>
            </c:extLst>
          </c:dPt>
          <c:dPt>
            <c:idx val="1"/>
            <c:bubble3D val="0"/>
            <c:spPr>
              <a:solidFill>
                <a:srgbClr val="006082"/>
              </a:solidFill>
              <a:ln w="38100">
                <a:solidFill>
                  <a:schemeClr val="lt1"/>
                </a:solidFill>
              </a:ln>
              <a:effectLst/>
            </c:spPr>
            <c:extLst>
              <c:ext xmlns:c16="http://schemas.microsoft.com/office/drawing/2014/chart" uri="{C3380CC4-5D6E-409C-BE32-E72D297353CC}">
                <c16:uniqueId val="{00000005-F4E4-499A-B624-1462B5A87D4C}"/>
              </c:ext>
            </c:extLst>
          </c:dPt>
          <c:dPt>
            <c:idx val="2"/>
            <c:bubble3D val="0"/>
            <c:spPr>
              <a:solidFill>
                <a:srgbClr val="165A43"/>
              </a:solidFill>
              <a:ln w="38100">
                <a:solidFill>
                  <a:schemeClr val="lt1"/>
                </a:solidFill>
              </a:ln>
              <a:effectLst/>
            </c:spPr>
            <c:extLst>
              <c:ext xmlns:c16="http://schemas.microsoft.com/office/drawing/2014/chart" uri="{C3380CC4-5D6E-409C-BE32-E72D297353CC}">
                <c16:uniqueId val="{00000003-F4E4-499A-B624-1462B5A87D4C}"/>
              </c:ext>
            </c:extLst>
          </c:dPt>
          <c:dPt>
            <c:idx val="3"/>
            <c:bubble3D val="0"/>
            <c:spPr>
              <a:solidFill>
                <a:srgbClr val="325D1D"/>
              </a:solidFill>
              <a:ln w="38100">
                <a:solidFill>
                  <a:schemeClr val="lt1"/>
                </a:solidFill>
              </a:ln>
              <a:effectLst/>
            </c:spPr>
            <c:extLst>
              <c:ext xmlns:c16="http://schemas.microsoft.com/office/drawing/2014/chart" uri="{C3380CC4-5D6E-409C-BE32-E72D297353CC}">
                <c16:uniqueId val="{00000004-F4E4-499A-B624-1462B5A87D4C}"/>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4E4-499A-B624-1462B5A87D4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32D-406C-BA33-F6B8678CB0C0}"/>
              </c:ext>
            </c:extLst>
          </c:dPt>
          <c:dPt>
            <c:idx val="1"/>
            <c:bubble3D val="0"/>
            <c:spPr>
              <a:solidFill>
                <a:schemeClr val="accent2"/>
              </a:solidFill>
              <a:ln w="19050">
                <a:noFill/>
              </a:ln>
              <a:effectLst/>
            </c:spPr>
            <c:extLst>
              <c:ext xmlns:c16="http://schemas.microsoft.com/office/drawing/2014/chart" uri="{C3380CC4-5D6E-409C-BE32-E72D297353CC}">
                <c16:uniqueId val="{00000003-132D-406C-BA33-F6B8678CB0C0}"/>
              </c:ext>
            </c:extLst>
          </c:dPt>
          <c:dPt>
            <c:idx val="2"/>
            <c:bubble3D val="0"/>
            <c:spPr>
              <a:solidFill>
                <a:schemeClr val="accent3"/>
              </a:solidFill>
              <a:ln w="19050">
                <a:noFill/>
              </a:ln>
              <a:effectLst/>
            </c:spPr>
            <c:extLst>
              <c:ext xmlns:c16="http://schemas.microsoft.com/office/drawing/2014/chart" uri="{C3380CC4-5D6E-409C-BE32-E72D297353CC}">
                <c16:uniqueId val="{00000005-132D-406C-BA33-F6B8678CB0C0}"/>
              </c:ext>
            </c:extLst>
          </c:dPt>
          <c:dPt>
            <c:idx val="3"/>
            <c:bubble3D val="0"/>
            <c:spPr>
              <a:solidFill>
                <a:schemeClr val="accent4"/>
              </a:solidFill>
              <a:ln w="19050">
                <a:noFill/>
              </a:ln>
              <a:effectLst/>
            </c:spPr>
            <c:extLst>
              <c:ext xmlns:c16="http://schemas.microsoft.com/office/drawing/2014/chart" uri="{C3380CC4-5D6E-409C-BE32-E72D297353CC}">
                <c16:uniqueId val="{00000007-132D-406C-BA33-F6B8678CB0C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132D-406C-BA33-F6B8678CB0C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6082"/>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4D603-63B4-4614-A972-BAE549C7C2D7}" type="datetimeFigureOut">
              <a:rPr lang="en-US" smtClean="0"/>
              <a:t>12/19/2016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8856FD-CB7A-4001-9F04-CC7263FB1CBC}" type="slidenum">
              <a:rPr lang="en-US" smtClean="0"/>
              <a:t>‹#›</a:t>
            </a:fld>
            <a:endParaRPr lang="en-US"/>
          </a:p>
        </p:txBody>
      </p:sp>
    </p:spTree>
    <p:extLst>
      <p:ext uri="{BB962C8B-B14F-4D97-AF65-F5344CB8AC3E}">
        <p14:creationId xmlns:p14="http://schemas.microsoft.com/office/powerpoint/2010/main" val="73059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3F8CF-5138-48EA-92D7-E4A7EA09A623}" type="datetimeFigureOut">
              <a:rPr lang="en-US" smtClean="0"/>
              <a:t>12/19/2016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2AB73-77C8-4F6E-B17C-7C356B24228A}" type="slidenum">
              <a:rPr lang="en-US" smtClean="0"/>
              <a:t>‹#›</a:t>
            </a:fld>
            <a:endParaRPr lang="en-US"/>
          </a:p>
        </p:txBody>
      </p:sp>
    </p:spTree>
    <p:extLst>
      <p:ext uri="{BB962C8B-B14F-4D97-AF65-F5344CB8AC3E}">
        <p14:creationId xmlns:p14="http://schemas.microsoft.com/office/powerpoint/2010/main" val="48640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 D</a:t>
            </a:r>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8</a:t>
            </a:fld>
            <a:endParaRPr lang="en-US"/>
          </a:p>
        </p:txBody>
      </p:sp>
    </p:spTree>
    <p:extLst>
      <p:ext uri="{BB962C8B-B14F-4D97-AF65-F5344CB8AC3E}">
        <p14:creationId xmlns:p14="http://schemas.microsoft.com/office/powerpoint/2010/main" val="260784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20</a:t>
            </a:fld>
            <a:endParaRPr lang="en-US"/>
          </a:p>
        </p:txBody>
      </p:sp>
    </p:spTree>
    <p:extLst>
      <p:ext uri="{BB962C8B-B14F-4D97-AF65-F5344CB8AC3E}">
        <p14:creationId xmlns:p14="http://schemas.microsoft.com/office/powerpoint/2010/main" val="53121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21</a:t>
            </a:fld>
            <a:endParaRPr lang="en-US"/>
          </a:p>
        </p:txBody>
      </p:sp>
    </p:spTree>
    <p:extLst>
      <p:ext uri="{BB962C8B-B14F-4D97-AF65-F5344CB8AC3E}">
        <p14:creationId xmlns:p14="http://schemas.microsoft.com/office/powerpoint/2010/main" val="1073815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22</a:t>
            </a:fld>
            <a:endParaRPr lang="en-US"/>
          </a:p>
        </p:txBody>
      </p:sp>
    </p:spTree>
    <p:extLst>
      <p:ext uri="{BB962C8B-B14F-4D97-AF65-F5344CB8AC3E}">
        <p14:creationId xmlns:p14="http://schemas.microsoft.com/office/powerpoint/2010/main" val="95884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47</a:t>
            </a:fld>
            <a:endParaRPr lang="en-US"/>
          </a:p>
        </p:txBody>
      </p:sp>
    </p:spTree>
    <p:extLst>
      <p:ext uri="{BB962C8B-B14F-4D97-AF65-F5344CB8AC3E}">
        <p14:creationId xmlns:p14="http://schemas.microsoft.com/office/powerpoint/2010/main" val="181788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48</a:t>
            </a:fld>
            <a:endParaRPr lang="en-US"/>
          </a:p>
        </p:txBody>
      </p:sp>
    </p:spTree>
    <p:extLst>
      <p:ext uri="{BB962C8B-B14F-4D97-AF65-F5344CB8AC3E}">
        <p14:creationId xmlns:p14="http://schemas.microsoft.com/office/powerpoint/2010/main" val="30502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49</a:t>
            </a:fld>
            <a:endParaRPr lang="en-US"/>
          </a:p>
        </p:txBody>
      </p:sp>
    </p:spTree>
    <p:extLst>
      <p:ext uri="{BB962C8B-B14F-4D97-AF65-F5344CB8AC3E}">
        <p14:creationId xmlns:p14="http://schemas.microsoft.com/office/powerpoint/2010/main" val="1276530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58</a:t>
            </a:fld>
            <a:endParaRPr lang="en-US"/>
          </a:p>
        </p:txBody>
      </p:sp>
    </p:spTree>
    <p:extLst>
      <p:ext uri="{BB962C8B-B14F-4D97-AF65-F5344CB8AC3E}">
        <p14:creationId xmlns:p14="http://schemas.microsoft.com/office/powerpoint/2010/main" val="265370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59</a:t>
            </a:fld>
            <a:endParaRPr lang="en-US"/>
          </a:p>
        </p:txBody>
      </p:sp>
    </p:spTree>
    <p:extLst>
      <p:ext uri="{BB962C8B-B14F-4D97-AF65-F5344CB8AC3E}">
        <p14:creationId xmlns:p14="http://schemas.microsoft.com/office/powerpoint/2010/main" val="37347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60</a:t>
            </a:fld>
            <a:endParaRPr lang="en-US"/>
          </a:p>
        </p:txBody>
      </p:sp>
    </p:spTree>
    <p:extLst>
      <p:ext uri="{BB962C8B-B14F-4D97-AF65-F5344CB8AC3E}">
        <p14:creationId xmlns:p14="http://schemas.microsoft.com/office/powerpoint/2010/main" val="1682127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 D</a:t>
            </a:r>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9</a:t>
            </a:fld>
            <a:endParaRPr lang="en-US"/>
          </a:p>
        </p:txBody>
      </p:sp>
    </p:spTree>
    <p:extLst>
      <p:ext uri="{BB962C8B-B14F-4D97-AF65-F5344CB8AC3E}">
        <p14:creationId xmlns:p14="http://schemas.microsoft.com/office/powerpoint/2010/main" val="88546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 B</a:t>
            </a:r>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10</a:t>
            </a:fld>
            <a:endParaRPr lang="en-US"/>
          </a:p>
        </p:txBody>
      </p:sp>
    </p:spTree>
    <p:extLst>
      <p:ext uri="{BB962C8B-B14F-4D97-AF65-F5344CB8AC3E}">
        <p14:creationId xmlns:p14="http://schemas.microsoft.com/office/powerpoint/2010/main" val="1576312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 B</a:t>
            </a:r>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11</a:t>
            </a:fld>
            <a:endParaRPr lang="en-US"/>
          </a:p>
        </p:txBody>
      </p:sp>
    </p:spTree>
    <p:extLst>
      <p:ext uri="{BB962C8B-B14F-4D97-AF65-F5344CB8AC3E}">
        <p14:creationId xmlns:p14="http://schemas.microsoft.com/office/powerpoint/2010/main" val="364340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 D; However, it would be more appropriate if the link wrapped around both the image and text.</a:t>
            </a:r>
            <a:r>
              <a:rPr lang="en-US" baseline="0" dirty="0" smtClean="0"/>
              <a:t> The alt text on the image could then be left empty.</a:t>
            </a:r>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12</a:t>
            </a:fld>
            <a:endParaRPr lang="en-US"/>
          </a:p>
        </p:txBody>
      </p:sp>
    </p:spTree>
    <p:extLst>
      <p:ext uri="{BB962C8B-B14F-4D97-AF65-F5344CB8AC3E}">
        <p14:creationId xmlns:p14="http://schemas.microsoft.com/office/powerpoint/2010/main" val="175389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13</a:t>
            </a:fld>
            <a:endParaRPr lang="en-US"/>
          </a:p>
        </p:txBody>
      </p:sp>
    </p:spTree>
    <p:extLst>
      <p:ext uri="{BB962C8B-B14F-4D97-AF65-F5344CB8AC3E}">
        <p14:creationId xmlns:p14="http://schemas.microsoft.com/office/powerpoint/2010/main" val="159896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 C; however,</a:t>
            </a:r>
            <a:r>
              <a:rPr lang="en-US" baseline="0" dirty="0" smtClean="0"/>
              <a:t> the answer could depend on the context and intended content of the image.</a:t>
            </a:r>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14</a:t>
            </a:fld>
            <a:endParaRPr lang="en-US"/>
          </a:p>
        </p:txBody>
      </p:sp>
    </p:spTree>
    <p:extLst>
      <p:ext uri="{BB962C8B-B14F-4D97-AF65-F5344CB8AC3E}">
        <p14:creationId xmlns:p14="http://schemas.microsoft.com/office/powerpoint/2010/main" val="263781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Option C; however,</a:t>
            </a:r>
            <a:r>
              <a:rPr lang="en-US" baseline="0" dirty="0" smtClean="0"/>
              <a:t> the answer could depend on the context and intended content of the image.</a:t>
            </a:r>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15</a:t>
            </a:fld>
            <a:endParaRPr lang="en-US"/>
          </a:p>
        </p:txBody>
      </p:sp>
    </p:spTree>
    <p:extLst>
      <p:ext uri="{BB962C8B-B14F-4D97-AF65-F5344CB8AC3E}">
        <p14:creationId xmlns:p14="http://schemas.microsoft.com/office/powerpoint/2010/main" val="36501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2AB73-77C8-4F6E-B17C-7C356B24228A}" type="slidenum">
              <a:rPr lang="en-US" smtClean="0"/>
              <a:t>19</a:t>
            </a:fld>
            <a:endParaRPr lang="en-US"/>
          </a:p>
        </p:txBody>
      </p:sp>
    </p:spTree>
    <p:extLst>
      <p:ext uri="{BB962C8B-B14F-4D97-AF65-F5344CB8AC3E}">
        <p14:creationId xmlns:p14="http://schemas.microsoft.com/office/powerpoint/2010/main" val="39890936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28" name="Picture 27" descr="MAIS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8998" y="6223924"/>
            <a:ext cx="972173" cy="48608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12/19/2016</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12/19/2016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18" name="Picture 17" descr="MAISD logo"/>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38998" y="6223924"/>
            <a:ext cx="972173" cy="4860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colorsafe.co/" TargetMode="External"/><Relationship Id="rId2" Type="http://schemas.openxmlformats.org/officeDocument/2006/relationships/hyperlink" Target="http://www.ssbbartgroup.com/reference/color-contrast-check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grackledoc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6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ncdae.org/resources/factsheets/principles.php"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creativecommons.org/licenses/by-nc/3.0/" TargetMode="External"/><Relationship Id="rId5" Type="http://schemas.openxmlformats.org/officeDocument/2006/relationships/hyperlink" Target="mailto:jselby@muskegonisd.org" TargetMode="External"/><Relationship Id="rId4" Type="http://schemas.openxmlformats.org/officeDocument/2006/relationships/hyperlink" Target="http://webaim.org/techniques/alt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dirty="0" smtClean="0"/>
              <a:t>Joel Selby, Special Projects Manager</a:t>
            </a:r>
            <a:br>
              <a:rPr lang="en-US" sz="2400" dirty="0" smtClean="0"/>
            </a:br>
            <a:r>
              <a:rPr lang="en-US" sz="2400" dirty="0" smtClean="0"/>
              <a:t>Muskegon Area Intermediate School District</a:t>
            </a:r>
          </a:p>
        </p:txBody>
      </p:sp>
      <p:sp>
        <p:nvSpPr>
          <p:cNvPr id="2" name="Title 1"/>
          <p:cNvSpPr>
            <a:spLocks noGrp="1"/>
          </p:cNvSpPr>
          <p:nvPr>
            <p:ph type="ctrTitle"/>
          </p:nvPr>
        </p:nvSpPr>
        <p:spPr>
          <a:xfrm>
            <a:off x="723207" y="2404534"/>
            <a:ext cx="8550796" cy="1646302"/>
          </a:xfrm>
        </p:spPr>
        <p:txBody>
          <a:bodyPr/>
          <a:lstStyle/>
          <a:p>
            <a:r>
              <a:rPr lang="en-US" dirty="0" smtClean="0">
                <a:solidFill>
                  <a:srgbClr val="007FAA"/>
                </a:solidFill>
              </a:rPr>
              <a:t>ADA Accessible Documents</a:t>
            </a:r>
            <a:endParaRPr lang="en-US" dirty="0">
              <a:solidFill>
                <a:srgbClr val="007FAA"/>
              </a:solidFill>
            </a:endParaRPr>
          </a:p>
        </p:txBody>
      </p:sp>
    </p:spTree>
    <p:extLst>
      <p:ext uri="{BB962C8B-B14F-4D97-AF65-F5344CB8AC3E}">
        <p14:creationId xmlns:p14="http://schemas.microsoft.com/office/powerpoint/2010/main" val="216539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6538" y="4858908"/>
            <a:ext cx="6388287" cy="1200329"/>
          </a:xfrm>
          <a:prstGeom prst="rect">
            <a:avLst/>
          </a:prstGeom>
          <a:noFill/>
        </p:spPr>
        <p:txBody>
          <a:bodyPr wrap="none" rtlCol="0">
            <a:spAutoFit/>
          </a:bodyPr>
          <a:lstStyle/>
          <a:p>
            <a:pPr marL="342900" indent="-342900">
              <a:buFont typeface="+mj-lt"/>
              <a:buAutoNum type="alphaUcPeriod"/>
            </a:pPr>
            <a:r>
              <a:rPr lang="en-US" dirty="0" smtClean="0"/>
              <a:t>“George Washington”</a:t>
            </a:r>
          </a:p>
          <a:p>
            <a:pPr marL="342900" indent="-342900">
              <a:buFont typeface="+mj-lt"/>
              <a:buAutoNum type="alphaUcPeriod"/>
            </a:pPr>
            <a:r>
              <a:rPr lang="en-US" dirty="0" smtClean="0"/>
              <a:t>The image should be marked as decorative (an artifact).</a:t>
            </a:r>
          </a:p>
          <a:p>
            <a:pPr marL="342900" indent="-342900">
              <a:buFont typeface="+mj-lt"/>
              <a:buAutoNum type="alphaUcPeriod"/>
            </a:pPr>
            <a:r>
              <a:rPr lang="en-US" dirty="0" smtClean="0"/>
              <a:t>“Image”</a:t>
            </a:r>
          </a:p>
          <a:p>
            <a:pPr marL="342900" indent="-342900">
              <a:buFont typeface="+mj-lt"/>
              <a:buAutoNum type="alphaUcPeriod"/>
            </a:pPr>
            <a:r>
              <a:rPr lang="en-US" dirty="0" smtClean="0"/>
              <a:t>The image does not need alt text.</a:t>
            </a:r>
            <a:endParaRPr lang="en-US" dirty="0"/>
          </a:p>
        </p:txBody>
      </p:sp>
      <p:sp>
        <p:nvSpPr>
          <p:cNvPr id="5" name="Rectangle 4"/>
          <p:cNvSpPr/>
          <p:nvPr/>
        </p:nvSpPr>
        <p:spPr>
          <a:xfrm>
            <a:off x="1927667" y="3262266"/>
            <a:ext cx="6342274" cy="1400383"/>
          </a:xfrm>
          <a:prstGeom prst="rect">
            <a:avLst/>
          </a:prstGeom>
        </p:spPr>
        <p:txBody>
          <a:bodyPr wrap="square">
            <a:spAutoFit/>
          </a:bodyPr>
          <a:lstStyle/>
          <a:p>
            <a:pPr algn="ctr">
              <a:spcAft>
                <a:spcPts val="600"/>
              </a:spcAft>
            </a:pPr>
            <a:r>
              <a:rPr lang="en-US" sz="1600" b="1" dirty="0" smtClean="0">
                <a:solidFill>
                  <a:srgbClr val="333333"/>
                </a:solidFill>
                <a:latin typeface="PT Sans"/>
              </a:rPr>
              <a:t>George Washington</a:t>
            </a:r>
          </a:p>
          <a:p>
            <a:r>
              <a:rPr lang="en-US" sz="1600" dirty="0" smtClean="0">
                <a:solidFill>
                  <a:srgbClr val="333333"/>
                </a:solidFill>
                <a:latin typeface="PT Sans"/>
              </a:rPr>
              <a:t>Because </a:t>
            </a:r>
            <a:r>
              <a:rPr lang="en-US" sz="1600" dirty="0">
                <a:solidFill>
                  <a:srgbClr val="333333"/>
                </a:solidFill>
                <a:latin typeface="PT Sans"/>
              </a:rPr>
              <a:t>of his role as the Commander in Chief of American forces in the Revolutionary War, and, later, the first President of the United States, George Washington is often called the "Father of his Country".</a:t>
            </a:r>
            <a:endParaRPr lang="en-US" sz="1600" dirty="0"/>
          </a:p>
        </p:txBody>
      </p:sp>
      <p:pic>
        <p:nvPicPr>
          <p:cNvPr id="4" name="Content Placeholder 3"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490" y="1642338"/>
            <a:ext cx="1190625" cy="1495425"/>
          </a:xfrm>
        </p:spPr>
      </p:pic>
      <p:sp>
        <p:nvSpPr>
          <p:cNvPr id="6" name="Rectangle 5" descr="Box around example"/>
          <p:cNvSpPr/>
          <p:nvPr/>
        </p:nvSpPr>
        <p:spPr>
          <a:xfrm>
            <a:off x="1804274" y="1492623"/>
            <a:ext cx="6589059" cy="3294529"/>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2</a:t>
            </a:r>
            <a:endParaRPr lang="en-US" dirty="0"/>
          </a:p>
        </p:txBody>
      </p:sp>
    </p:spTree>
    <p:extLst>
      <p:ext uri="{BB962C8B-B14F-4D97-AF65-F5344CB8AC3E}">
        <p14:creationId xmlns:p14="http://schemas.microsoft.com/office/powerpoint/2010/main" val="1478679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51576" y="6064923"/>
            <a:ext cx="7893734" cy="830997"/>
          </a:xfrm>
          <a:prstGeom prst="rect">
            <a:avLst/>
          </a:prstGeom>
          <a:noFill/>
        </p:spPr>
        <p:txBody>
          <a:bodyPr wrap="square" rtlCol="0">
            <a:spAutoFit/>
          </a:bodyPr>
          <a:lstStyle/>
          <a:p>
            <a:r>
              <a:rPr lang="en-US" sz="1600" dirty="0" smtClean="0"/>
              <a:t>If the document will be converted to PDF, Option B is the answer. (Note: There is </a:t>
            </a:r>
            <a:br>
              <a:rPr lang="en-US" sz="1600" dirty="0" smtClean="0"/>
            </a:br>
            <a:r>
              <a:rPr lang="en-US" sz="1600" dirty="0" smtClean="0"/>
              <a:t>no way in Microsoft Office to mark an object as decorative.) Option A would </a:t>
            </a:r>
            <a:br>
              <a:rPr lang="en-US" sz="1600" dirty="0" smtClean="0"/>
            </a:br>
            <a:r>
              <a:rPr lang="en-US" sz="1600" dirty="0" smtClean="0"/>
              <a:t>be repetitive. Option C is unhelpful. Option D would produce an error.</a:t>
            </a:r>
            <a:endParaRPr lang="en-US" sz="1600" dirty="0"/>
          </a:p>
        </p:txBody>
      </p:sp>
      <p:sp>
        <p:nvSpPr>
          <p:cNvPr id="8" name="Right Arrow 7" descr="Answer is D."/>
          <p:cNvSpPr/>
          <p:nvPr/>
        </p:nvSpPr>
        <p:spPr>
          <a:xfrm>
            <a:off x="891210" y="5207707"/>
            <a:ext cx="735328" cy="244699"/>
          </a:xfrm>
          <a:prstGeom prst="rightArrow">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26538" y="4852242"/>
            <a:ext cx="6388287" cy="1200329"/>
          </a:xfrm>
          <a:prstGeom prst="rect">
            <a:avLst/>
          </a:prstGeom>
          <a:noFill/>
        </p:spPr>
        <p:txBody>
          <a:bodyPr wrap="none" rtlCol="0">
            <a:spAutoFit/>
          </a:bodyPr>
          <a:lstStyle/>
          <a:p>
            <a:pPr marL="342900" indent="-342900">
              <a:buFont typeface="+mj-lt"/>
              <a:buAutoNum type="alphaUcPeriod"/>
            </a:pPr>
            <a:r>
              <a:rPr lang="en-US" dirty="0" smtClean="0"/>
              <a:t>“George Washington”</a:t>
            </a:r>
          </a:p>
          <a:p>
            <a:pPr marL="342900" indent="-342900">
              <a:buFont typeface="+mj-lt"/>
              <a:buAutoNum type="alphaUcPeriod"/>
            </a:pPr>
            <a:r>
              <a:rPr lang="en-US" dirty="0" smtClean="0">
                <a:solidFill>
                  <a:srgbClr val="005500"/>
                </a:solidFill>
              </a:rPr>
              <a:t>The image should be marked as decorative (an artifact).</a:t>
            </a:r>
          </a:p>
          <a:p>
            <a:pPr marL="342900" indent="-342900">
              <a:buFont typeface="+mj-lt"/>
              <a:buAutoNum type="alphaUcPeriod"/>
            </a:pPr>
            <a:r>
              <a:rPr lang="en-US" dirty="0" smtClean="0"/>
              <a:t>“Image”</a:t>
            </a:r>
          </a:p>
          <a:p>
            <a:pPr marL="342900" indent="-342900">
              <a:buFont typeface="+mj-lt"/>
              <a:buAutoNum type="alphaUcPeriod"/>
            </a:pPr>
            <a:r>
              <a:rPr lang="en-US" dirty="0" smtClean="0"/>
              <a:t>The image does not need alt text.</a:t>
            </a:r>
            <a:endParaRPr lang="en-US" dirty="0"/>
          </a:p>
        </p:txBody>
      </p:sp>
      <p:sp>
        <p:nvSpPr>
          <p:cNvPr id="5" name="Rectangle 4"/>
          <p:cNvSpPr/>
          <p:nvPr/>
        </p:nvSpPr>
        <p:spPr>
          <a:xfrm>
            <a:off x="1927667" y="3262266"/>
            <a:ext cx="6342274" cy="1400383"/>
          </a:xfrm>
          <a:prstGeom prst="rect">
            <a:avLst/>
          </a:prstGeom>
        </p:spPr>
        <p:txBody>
          <a:bodyPr wrap="square">
            <a:spAutoFit/>
          </a:bodyPr>
          <a:lstStyle/>
          <a:p>
            <a:pPr algn="ctr">
              <a:spcAft>
                <a:spcPts val="600"/>
              </a:spcAft>
            </a:pPr>
            <a:r>
              <a:rPr lang="en-US" sz="1600" b="1" dirty="0" smtClean="0">
                <a:solidFill>
                  <a:srgbClr val="333333"/>
                </a:solidFill>
                <a:latin typeface="PT Sans"/>
              </a:rPr>
              <a:t>George Washington</a:t>
            </a:r>
          </a:p>
          <a:p>
            <a:r>
              <a:rPr lang="en-US" sz="1600" dirty="0" smtClean="0">
                <a:solidFill>
                  <a:srgbClr val="333333"/>
                </a:solidFill>
                <a:latin typeface="PT Sans"/>
              </a:rPr>
              <a:t>Because </a:t>
            </a:r>
            <a:r>
              <a:rPr lang="en-US" sz="1600" dirty="0">
                <a:solidFill>
                  <a:srgbClr val="333333"/>
                </a:solidFill>
                <a:latin typeface="PT Sans"/>
              </a:rPr>
              <a:t>of his role as the Commander in Chief of American forces in the Revolutionary War, and, later, the first President of the United States, George Washington is often called the "Father of his Country".</a:t>
            </a:r>
            <a:endParaRPr lang="en-US" sz="1600" dirty="0"/>
          </a:p>
        </p:txBody>
      </p:sp>
      <p:pic>
        <p:nvPicPr>
          <p:cNvPr id="4" name="Content Placeholder 3"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490" y="1642338"/>
            <a:ext cx="1190625" cy="1495425"/>
          </a:xfrm>
        </p:spPr>
      </p:pic>
      <p:sp>
        <p:nvSpPr>
          <p:cNvPr id="6" name="Rectangle 5" descr="Box around example"/>
          <p:cNvSpPr/>
          <p:nvPr/>
        </p:nvSpPr>
        <p:spPr>
          <a:xfrm>
            <a:off x="1804274" y="1492623"/>
            <a:ext cx="6589059" cy="3294529"/>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a:t>
            </a:r>
            <a:r>
              <a:rPr lang="en-US" dirty="0" smtClean="0"/>
              <a:t>2 </a:t>
            </a:r>
            <a:r>
              <a:rPr lang="en-US" sz="2000" dirty="0" smtClean="0"/>
              <a:t>Answer</a:t>
            </a:r>
            <a:endParaRPr lang="en-US" sz="2000" dirty="0"/>
          </a:p>
        </p:txBody>
      </p:sp>
    </p:spTree>
    <p:extLst>
      <p:ext uri="{BB962C8B-B14F-4D97-AF65-F5344CB8AC3E}">
        <p14:creationId xmlns:p14="http://schemas.microsoft.com/office/powerpoint/2010/main" val="268078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1366" y="3734153"/>
            <a:ext cx="6383479" cy="1477328"/>
          </a:xfrm>
          <a:prstGeom prst="rect">
            <a:avLst/>
          </a:prstGeom>
          <a:noFill/>
        </p:spPr>
        <p:txBody>
          <a:bodyPr wrap="none" rtlCol="0">
            <a:spAutoFit/>
          </a:bodyPr>
          <a:lstStyle/>
          <a:p>
            <a:pPr marL="342900" indent="-342900">
              <a:buFont typeface="+mj-lt"/>
              <a:buAutoNum type="alphaUcPeriod"/>
            </a:pPr>
            <a:r>
              <a:rPr lang="en-US" dirty="0" smtClean="0"/>
              <a:t>The image should be marked as decorative (no alt text).</a:t>
            </a:r>
          </a:p>
          <a:p>
            <a:pPr marL="342900" indent="-342900">
              <a:buFont typeface="+mj-lt"/>
              <a:buAutoNum type="alphaUcPeriod"/>
            </a:pPr>
            <a:r>
              <a:rPr lang="en-US" dirty="0" smtClean="0"/>
              <a:t>“Wikipedia entry for George Washington”</a:t>
            </a:r>
          </a:p>
          <a:p>
            <a:pPr marL="342900" indent="-342900">
              <a:buFont typeface="+mj-lt"/>
              <a:buAutoNum type="alphaUcPeriod"/>
            </a:pPr>
            <a:r>
              <a:rPr lang="en-US" dirty="0" smtClean="0"/>
              <a:t>“Read More”</a:t>
            </a:r>
          </a:p>
          <a:p>
            <a:pPr marL="342900" indent="-342900">
              <a:buFont typeface="+mj-lt"/>
              <a:buAutoNum type="alphaUcPeriod"/>
            </a:pPr>
            <a:r>
              <a:rPr lang="en-US" dirty="0"/>
              <a:t>“George Washington</a:t>
            </a:r>
            <a:r>
              <a:rPr lang="en-US" dirty="0" smtClean="0"/>
              <a:t>”</a:t>
            </a:r>
          </a:p>
          <a:p>
            <a:pPr marL="342900" indent="-342900">
              <a:buFont typeface="+mj-lt"/>
              <a:buAutoNum type="alphaUcPeriod"/>
            </a:pPr>
            <a:r>
              <a:rPr lang="en-US" dirty="0" smtClean="0"/>
              <a:t>Change the link to wrap around the text as well.</a:t>
            </a:r>
            <a:endParaRPr lang="en-US" dirty="0"/>
          </a:p>
        </p:txBody>
      </p:sp>
      <p:sp>
        <p:nvSpPr>
          <p:cNvPr id="5" name="Rectangle 4"/>
          <p:cNvSpPr/>
          <p:nvPr/>
        </p:nvSpPr>
        <p:spPr>
          <a:xfrm>
            <a:off x="1927667" y="3262266"/>
            <a:ext cx="6342274" cy="338554"/>
          </a:xfrm>
          <a:prstGeom prst="rect">
            <a:avLst/>
          </a:prstGeom>
        </p:spPr>
        <p:txBody>
          <a:bodyPr wrap="square">
            <a:spAutoFit/>
          </a:bodyPr>
          <a:lstStyle/>
          <a:p>
            <a:pPr algn="ctr">
              <a:spcAft>
                <a:spcPts val="600"/>
              </a:spcAft>
            </a:pPr>
            <a:r>
              <a:rPr lang="en-US" sz="1600" b="1" dirty="0" smtClean="0">
                <a:solidFill>
                  <a:srgbClr val="333333"/>
                </a:solidFill>
                <a:latin typeface="PT Sans"/>
              </a:rPr>
              <a:t>George Washington</a:t>
            </a:r>
          </a:p>
        </p:txBody>
      </p:sp>
      <p:sp>
        <p:nvSpPr>
          <p:cNvPr id="3" name="Line Callout 2 2"/>
          <p:cNvSpPr/>
          <p:nvPr/>
        </p:nvSpPr>
        <p:spPr>
          <a:xfrm>
            <a:off x="6427694" y="1775013"/>
            <a:ext cx="1479177" cy="820270"/>
          </a:xfrm>
          <a:prstGeom prst="borderCallout2">
            <a:avLst>
              <a:gd name="adj1" fmla="val 19040"/>
              <a:gd name="adj2" fmla="val -104"/>
              <a:gd name="adj3" fmla="val 18750"/>
              <a:gd name="adj4" fmla="val -16667"/>
              <a:gd name="adj5" fmla="val 48565"/>
              <a:gd name="adj6" fmla="val -493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Image is linked to a Wikipedia article.</a:t>
            </a:r>
            <a:endParaRPr lang="en-US" sz="1400" dirty="0">
              <a:solidFill>
                <a:schemeClr val="tx1"/>
              </a:solidFill>
            </a:endParaRPr>
          </a:p>
        </p:txBody>
      </p:sp>
      <p:pic>
        <p:nvPicPr>
          <p:cNvPr id="4" name="Content Placeholder 3"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490" y="1669719"/>
            <a:ext cx="1190625" cy="1495425"/>
          </a:xfrm>
          <a:ln w="28575">
            <a:solidFill>
              <a:srgbClr val="0000FF"/>
            </a:solidFill>
          </a:ln>
        </p:spPr>
      </p:pic>
      <p:sp>
        <p:nvSpPr>
          <p:cNvPr id="6" name="Rectangle 5" descr="Box around example"/>
          <p:cNvSpPr/>
          <p:nvPr/>
        </p:nvSpPr>
        <p:spPr>
          <a:xfrm>
            <a:off x="1804274" y="1492624"/>
            <a:ext cx="6589059" cy="2205318"/>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3</a:t>
            </a:r>
            <a:endParaRPr lang="en-US" dirty="0"/>
          </a:p>
        </p:txBody>
      </p:sp>
    </p:spTree>
    <p:extLst>
      <p:ext uri="{BB962C8B-B14F-4D97-AF65-F5344CB8AC3E}">
        <p14:creationId xmlns:p14="http://schemas.microsoft.com/office/powerpoint/2010/main" val="1005753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623" y="5389327"/>
            <a:ext cx="7893734" cy="1077218"/>
          </a:xfrm>
          <a:prstGeom prst="rect">
            <a:avLst/>
          </a:prstGeom>
          <a:noFill/>
        </p:spPr>
        <p:txBody>
          <a:bodyPr wrap="square" rtlCol="0">
            <a:spAutoFit/>
          </a:bodyPr>
          <a:lstStyle/>
          <a:p>
            <a:r>
              <a:rPr lang="en-US" sz="1600" dirty="0" smtClean="0"/>
              <a:t>Option E would be the preferred method here. Option A would leave the link with no text (which might lead the screen reader to read the URL of the image). Options B &amp; D would both be repetitive if a screen reader was reading from top to bottom. Option C is unhelpful and would be no better than a “click here” link.</a:t>
            </a:r>
            <a:endParaRPr lang="en-US" sz="1600" dirty="0"/>
          </a:p>
        </p:txBody>
      </p:sp>
      <p:sp>
        <p:nvSpPr>
          <p:cNvPr id="8" name="Right Arrow 7" descr="Answer is D."/>
          <p:cNvSpPr/>
          <p:nvPr/>
        </p:nvSpPr>
        <p:spPr>
          <a:xfrm>
            <a:off x="891210" y="4898612"/>
            <a:ext cx="735328" cy="244699"/>
          </a:xfrm>
          <a:prstGeom prst="rightArrow">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26538" y="3718907"/>
            <a:ext cx="6383479" cy="1477328"/>
          </a:xfrm>
          <a:prstGeom prst="rect">
            <a:avLst/>
          </a:prstGeom>
          <a:noFill/>
        </p:spPr>
        <p:txBody>
          <a:bodyPr wrap="none" rtlCol="0">
            <a:spAutoFit/>
          </a:bodyPr>
          <a:lstStyle/>
          <a:p>
            <a:pPr marL="342900" indent="-342900">
              <a:buFont typeface="+mj-lt"/>
              <a:buAutoNum type="alphaUcPeriod"/>
            </a:pPr>
            <a:r>
              <a:rPr lang="en-US" dirty="0" smtClean="0"/>
              <a:t>The image should be marked as decorative (no alt text).</a:t>
            </a:r>
          </a:p>
          <a:p>
            <a:pPr marL="342900" indent="-342900">
              <a:buFont typeface="+mj-lt"/>
              <a:buAutoNum type="alphaUcPeriod"/>
            </a:pPr>
            <a:r>
              <a:rPr lang="en-US" dirty="0" smtClean="0"/>
              <a:t>“Wikipedia entry for George Washington”</a:t>
            </a:r>
          </a:p>
          <a:p>
            <a:pPr marL="342900" indent="-342900">
              <a:buFont typeface="+mj-lt"/>
              <a:buAutoNum type="alphaUcPeriod"/>
            </a:pPr>
            <a:r>
              <a:rPr lang="en-US" dirty="0" smtClean="0"/>
              <a:t>“Read More”</a:t>
            </a:r>
          </a:p>
          <a:p>
            <a:pPr marL="342900" indent="-342900">
              <a:buFont typeface="+mj-lt"/>
              <a:buAutoNum type="alphaUcPeriod"/>
            </a:pPr>
            <a:r>
              <a:rPr lang="en-US" dirty="0"/>
              <a:t>“George Washington</a:t>
            </a:r>
            <a:r>
              <a:rPr lang="en-US" dirty="0" smtClean="0"/>
              <a:t>”</a:t>
            </a:r>
          </a:p>
          <a:p>
            <a:pPr marL="342900" indent="-342900">
              <a:buFont typeface="+mj-lt"/>
              <a:buAutoNum type="alphaUcPeriod"/>
            </a:pPr>
            <a:r>
              <a:rPr lang="en-US" dirty="0" smtClean="0">
                <a:solidFill>
                  <a:srgbClr val="005500"/>
                </a:solidFill>
              </a:rPr>
              <a:t>Change the link to wrap around the text as well.</a:t>
            </a:r>
            <a:endParaRPr lang="en-US" dirty="0">
              <a:solidFill>
                <a:srgbClr val="005500"/>
              </a:solidFill>
            </a:endParaRPr>
          </a:p>
        </p:txBody>
      </p:sp>
      <p:sp>
        <p:nvSpPr>
          <p:cNvPr id="5" name="Rectangle 4"/>
          <p:cNvSpPr/>
          <p:nvPr/>
        </p:nvSpPr>
        <p:spPr>
          <a:xfrm>
            <a:off x="1927667" y="3262266"/>
            <a:ext cx="6342274" cy="338554"/>
          </a:xfrm>
          <a:prstGeom prst="rect">
            <a:avLst/>
          </a:prstGeom>
        </p:spPr>
        <p:txBody>
          <a:bodyPr wrap="square">
            <a:spAutoFit/>
          </a:bodyPr>
          <a:lstStyle/>
          <a:p>
            <a:pPr algn="ctr">
              <a:spcAft>
                <a:spcPts val="600"/>
              </a:spcAft>
            </a:pPr>
            <a:r>
              <a:rPr lang="en-US" sz="1600" b="1" dirty="0" smtClean="0">
                <a:solidFill>
                  <a:srgbClr val="333333"/>
                </a:solidFill>
                <a:latin typeface="PT Sans"/>
              </a:rPr>
              <a:t>George Washington</a:t>
            </a:r>
          </a:p>
        </p:txBody>
      </p:sp>
      <p:sp>
        <p:nvSpPr>
          <p:cNvPr id="3" name="Line Callout 2 2"/>
          <p:cNvSpPr/>
          <p:nvPr/>
        </p:nvSpPr>
        <p:spPr>
          <a:xfrm>
            <a:off x="6427694" y="1775013"/>
            <a:ext cx="1479177" cy="820270"/>
          </a:xfrm>
          <a:prstGeom prst="borderCallout2">
            <a:avLst>
              <a:gd name="adj1" fmla="val 19040"/>
              <a:gd name="adj2" fmla="val -104"/>
              <a:gd name="adj3" fmla="val 18750"/>
              <a:gd name="adj4" fmla="val -16667"/>
              <a:gd name="adj5" fmla="val 48565"/>
              <a:gd name="adj6" fmla="val -4939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Image is linked to a Wikipedia article.</a:t>
            </a:r>
            <a:endParaRPr lang="en-US" sz="1400" dirty="0">
              <a:solidFill>
                <a:schemeClr val="tx1"/>
              </a:solidFill>
            </a:endParaRPr>
          </a:p>
        </p:txBody>
      </p:sp>
      <p:pic>
        <p:nvPicPr>
          <p:cNvPr id="4" name="Content Placeholder 3"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490" y="1669719"/>
            <a:ext cx="1190625" cy="1495425"/>
          </a:xfrm>
          <a:ln w="28575">
            <a:solidFill>
              <a:srgbClr val="0000FF"/>
            </a:solidFill>
          </a:ln>
        </p:spPr>
      </p:pic>
      <p:sp>
        <p:nvSpPr>
          <p:cNvPr id="6" name="Rectangle 5" descr="Box around example"/>
          <p:cNvSpPr/>
          <p:nvPr/>
        </p:nvSpPr>
        <p:spPr>
          <a:xfrm>
            <a:off x="1804274" y="1492624"/>
            <a:ext cx="6589059" cy="2205318"/>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a:t>
            </a:r>
            <a:r>
              <a:rPr lang="en-US" dirty="0" smtClean="0"/>
              <a:t>3 </a:t>
            </a:r>
            <a:r>
              <a:rPr lang="en-US" sz="2000" dirty="0" smtClean="0"/>
              <a:t>Answer</a:t>
            </a:r>
            <a:endParaRPr lang="en-US" sz="2000" dirty="0"/>
          </a:p>
        </p:txBody>
      </p:sp>
    </p:spTree>
    <p:extLst>
      <p:ext uri="{BB962C8B-B14F-4D97-AF65-F5344CB8AC3E}">
        <p14:creationId xmlns:p14="http://schemas.microsoft.com/office/powerpoint/2010/main" val="840382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48525" y="4931511"/>
            <a:ext cx="8396529" cy="1815882"/>
          </a:xfrm>
          <a:prstGeom prst="rect">
            <a:avLst/>
          </a:prstGeom>
          <a:solidFill>
            <a:schemeClr val="bg1"/>
          </a:solidFill>
        </p:spPr>
        <p:txBody>
          <a:bodyPr wrap="none" rtlCol="0">
            <a:spAutoFit/>
          </a:bodyPr>
          <a:lstStyle/>
          <a:p>
            <a:pPr marL="342900" indent="-342900">
              <a:buFont typeface="+mj-lt"/>
              <a:buAutoNum type="alphaUcPeriod"/>
            </a:pPr>
            <a:r>
              <a:rPr lang="en-US" sz="1600" dirty="0" smtClean="0"/>
              <a:t>“George Washington”</a:t>
            </a:r>
          </a:p>
          <a:p>
            <a:pPr marL="342900" indent="-342900">
              <a:buFont typeface="+mj-lt"/>
              <a:buAutoNum type="alphaUcPeriod"/>
            </a:pPr>
            <a:r>
              <a:rPr lang="en-US" sz="1600" dirty="0" smtClean="0"/>
              <a:t>“Painting of George Washington”</a:t>
            </a:r>
          </a:p>
          <a:p>
            <a:pPr marL="342900" indent="-342900">
              <a:buFont typeface="+mj-lt"/>
              <a:buAutoNum type="alphaUcPeriod"/>
            </a:pPr>
            <a:r>
              <a:rPr lang="en-US" sz="1600" dirty="0" smtClean="0"/>
              <a:t>“Painting of George Washington crossing the Delaware River”</a:t>
            </a:r>
          </a:p>
          <a:p>
            <a:pPr marL="342900" indent="-342900">
              <a:buFont typeface="+mj-lt"/>
              <a:buAutoNum type="alphaUcPeriod"/>
            </a:pPr>
            <a:r>
              <a:rPr lang="en-US" sz="1600" dirty="0" smtClean="0"/>
              <a:t>“A class painting demonstrating the use of light and color to create composition.”</a:t>
            </a:r>
          </a:p>
          <a:p>
            <a:pPr marL="342900" indent="-342900">
              <a:buFont typeface="+mj-lt"/>
              <a:buAutoNum type="alphaUcPeriod"/>
            </a:pPr>
            <a:r>
              <a:rPr lang="en-US" sz="1600" dirty="0" smtClean="0"/>
              <a:t>“Painting of George Washington crossing the Delaware River. Swirling waves surround</a:t>
            </a:r>
            <a:br>
              <a:rPr lang="en-US" sz="1600" dirty="0" smtClean="0"/>
            </a:br>
            <a:r>
              <a:rPr lang="en-US" sz="1600" dirty="0" smtClean="0"/>
              <a:t>the boat where the majestic George Washington looks forward out of the storm</a:t>
            </a:r>
            <a:br>
              <a:rPr lang="en-US" sz="1600" dirty="0" smtClean="0"/>
            </a:br>
            <a:r>
              <a:rPr lang="en-US" sz="1600" dirty="0" smtClean="0"/>
              <a:t>and into the rays of light across the river as he leads his wary troops to battle.</a:t>
            </a:r>
            <a:endParaRPr lang="en-US" sz="1600" dirty="0"/>
          </a:p>
        </p:txBody>
      </p:sp>
      <p:sp>
        <p:nvSpPr>
          <p:cNvPr id="5" name="Rectangle 4"/>
          <p:cNvSpPr/>
          <p:nvPr/>
        </p:nvSpPr>
        <p:spPr>
          <a:xfrm>
            <a:off x="1927667" y="4028745"/>
            <a:ext cx="6342274" cy="584775"/>
          </a:xfrm>
          <a:prstGeom prst="rect">
            <a:avLst/>
          </a:prstGeom>
        </p:spPr>
        <p:txBody>
          <a:bodyPr wrap="square">
            <a:spAutoFit/>
          </a:bodyPr>
          <a:lstStyle/>
          <a:p>
            <a:r>
              <a:rPr lang="en-US" sz="1600" dirty="0" smtClean="0">
                <a:solidFill>
                  <a:srgbClr val="333333"/>
                </a:solidFill>
                <a:latin typeface="PT Sans"/>
              </a:rPr>
              <a:t>In </a:t>
            </a:r>
            <a:r>
              <a:rPr lang="en-US" sz="1600" dirty="0">
                <a:solidFill>
                  <a:srgbClr val="333333"/>
                </a:solidFill>
                <a:latin typeface="PT Sans"/>
              </a:rPr>
              <a:t>this painting, the artist Emanuel Leutze used light, color, form, perspective, proportion, and motion to create the composition.</a:t>
            </a:r>
            <a:endParaRPr lang="en-US" sz="1600" dirty="0"/>
          </a:p>
        </p:txBody>
      </p:sp>
      <p:pic>
        <p:nvPicPr>
          <p:cNvPr id="8" name="Content Placeholder 7"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8254" y="1630081"/>
            <a:ext cx="3917498" cy="2262355"/>
          </a:xfrm>
        </p:spPr>
      </p:pic>
      <p:sp>
        <p:nvSpPr>
          <p:cNvPr id="6" name="Rectangle 5" descr="Box around example"/>
          <p:cNvSpPr/>
          <p:nvPr/>
        </p:nvSpPr>
        <p:spPr>
          <a:xfrm>
            <a:off x="1804274" y="1492623"/>
            <a:ext cx="6589059" cy="3294529"/>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4</a:t>
            </a:r>
            <a:endParaRPr lang="en-US" dirty="0"/>
          </a:p>
        </p:txBody>
      </p:sp>
    </p:spTree>
    <p:extLst>
      <p:ext uri="{BB962C8B-B14F-4D97-AF65-F5344CB8AC3E}">
        <p14:creationId xmlns:p14="http://schemas.microsoft.com/office/powerpoint/2010/main" val="3829308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621353" y="2067059"/>
            <a:ext cx="2649132" cy="2062103"/>
          </a:xfrm>
          <a:prstGeom prst="rect">
            <a:avLst/>
          </a:prstGeom>
          <a:solidFill>
            <a:schemeClr val="bg1"/>
          </a:solidFill>
        </p:spPr>
        <p:txBody>
          <a:bodyPr wrap="square" rtlCol="0">
            <a:spAutoFit/>
          </a:bodyPr>
          <a:lstStyle/>
          <a:p>
            <a:r>
              <a:rPr lang="en-US" sz="1600" dirty="0" smtClean="0"/>
              <a:t>Depending on the purpose and context here, Options C, D, or E may be appropriate. Option A is not descriptive enough. Option B is not descriptive and no better than “image of…”</a:t>
            </a:r>
            <a:endParaRPr lang="en-US" sz="1600" dirty="0"/>
          </a:p>
        </p:txBody>
      </p:sp>
      <p:sp>
        <p:nvSpPr>
          <p:cNvPr id="11" name="Right Arrow 10" descr="E."/>
          <p:cNvSpPr/>
          <p:nvPr/>
        </p:nvSpPr>
        <p:spPr>
          <a:xfrm>
            <a:off x="107682" y="5963265"/>
            <a:ext cx="735328" cy="244699"/>
          </a:xfrm>
          <a:prstGeom prst="rightArrow">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D, or "/>
          <p:cNvSpPr/>
          <p:nvPr/>
        </p:nvSpPr>
        <p:spPr>
          <a:xfrm>
            <a:off x="102280" y="5714995"/>
            <a:ext cx="735328" cy="244699"/>
          </a:xfrm>
          <a:prstGeom prst="rightArrow">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descr="Answer could be C,"/>
          <p:cNvSpPr/>
          <p:nvPr/>
        </p:nvSpPr>
        <p:spPr>
          <a:xfrm>
            <a:off x="102280" y="5480732"/>
            <a:ext cx="735328" cy="244699"/>
          </a:xfrm>
          <a:prstGeom prst="rightArrow">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43010" y="4931511"/>
            <a:ext cx="8396529" cy="1815882"/>
          </a:xfrm>
          <a:prstGeom prst="rect">
            <a:avLst/>
          </a:prstGeom>
          <a:solidFill>
            <a:schemeClr val="bg1"/>
          </a:solidFill>
        </p:spPr>
        <p:txBody>
          <a:bodyPr wrap="none" rtlCol="0">
            <a:spAutoFit/>
          </a:bodyPr>
          <a:lstStyle/>
          <a:p>
            <a:pPr marL="342900" indent="-342900">
              <a:buFont typeface="+mj-lt"/>
              <a:buAutoNum type="alphaUcPeriod"/>
            </a:pPr>
            <a:r>
              <a:rPr lang="en-US" sz="1600" dirty="0" smtClean="0"/>
              <a:t>“George Washington”</a:t>
            </a:r>
          </a:p>
          <a:p>
            <a:pPr marL="342900" indent="-342900">
              <a:buFont typeface="+mj-lt"/>
              <a:buAutoNum type="alphaUcPeriod"/>
            </a:pPr>
            <a:r>
              <a:rPr lang="en-US" sz="1600" dirty="0" smtClean="0"/>
              <a:t>“Painting of George Washington”</a:t>
            </a:r>
          </a:p>
          <a:p>
            <a:pPr marL="342900" indent="-342900">
              <a:buFont typeface="+mj-lt"/>
              <a:buAutoNum type="alphaUcPeriod"/>
            </a:pPr>
            <a:r>
              <a:rPr lang="en-US" sz="1600" dirty="0" smtClean="0">
                <a:solidFill>
                  <a:srgbClr val="005500"/>
                </a:solidFill>
              </a:rPr>
              <a:t>“Painting of George Washington crossing the Delaware River”</a:t>
            </a:r>
          </a:p>
          <a:p>
            <a:pPr marL="342900" indent="-342900">
              <a:buFont typeface="+mj-lt"/>
              <a:buAutoNum type="alphaUcPeriod"/>
            </a:pPr>
            <a:r>
              <a:rPr lang="en-US" sz="1600" dirty="0" smtClean="0">
                <a:solidFill>
                  <a:srgbClr val="005500"/>
                </a:solidFill>
              </a:rPr>
              <a:t>“A class painting demonstrating the use of light and color to create composition.”</a:t>
            </a:r>
          </a:p>
          <a:p>
            <a:pPr marL="342900" indent="-342900">
              <a:buFont typeface="+mj-lt"/>
              <a:buAutoNum type="alphaUcPeriod"/>
            </a:pPr>
            <a:r>
              <a:rPr lang="en-US" sz="1600" dirty="0" smtClean="0">
                <a:solidFill>
                  <a:srgbClr val="005500"/>
                </a:solidFill>
              </a:rPr>
              <a:t>“Painting of George Washington crossing the Delaware River. Swirling waves surround</a:t>
            </a:r>
            <a:br>
              <a:rPr lang="en-US" sz="1600" dirty="0" smtClean="0">
                <a:solidFill>
                  <a:srgbClr val="005500"/>
                </a:solidFill>
              </a:rPr>
            </a:br>
            <a:r>
              <a:rPr lang="en-US" sz="1600" dirty="0" smtClean="0">
                <a:solidFill>
                  <a:srgbClr val="005500"/>
                </a:solidFill>
              </a:rPr>
              <a:t>the boat where the majestic George Washington looks forward out of the storm</a:t>
            </a:r>
            <a:br>
              <a:rPr lang="en-US" sz="1600" dirty="0" smtClean="0">
                <a:solidFill>
                  <a:srgbClr val="005500"/>
                </a:solidFill>
              </a:rPr>
            </a:br>
            <a:r>
              <a:rPr lang="en-US" sz="1600" dirty="0" smtClean="0">
                <a:solidFill>
                  <a:srgbClr val="005500"/>
                </a:solidFill>
              </a:rPr>
              <a:t>and into the rays of light across the river as he leads his wary troops to battle.</a:t>
            </a:r>
            <a:endParaRPr lang="en-US" sz="1600" dirty="0">
              <a:solidFill>
                <a:srgbClr val="005500"/>
              </a:solidFill>
            </a:endParaRPr>
          </a:p>
        </p:txBody>
      </p:sp>
      <p:sp>
        <p:nvSpPr>
          <p:cNvPr id="5" name="Rectangle 4"/>
          <p:cNvSpPr/>
          <p:nvPr/>
        </p:nvSpPr>
        <p:spPr>
          <a:xfrm>
            <a:off x="1927667" y="4028745"/>
            <a:ext cx="6342274" cy="584775"/>
          </a:xfrm>
          <a:prstGeom prst="rect">
            <a:avLst/>
          </a:prstGeom>
        </p:spPr>
        <p:txBody>
          <a:bodyPr wrap="square">
            <a:spAutoFit/>
          </a:bodyPr>
          <a:lstStyle/>
          <a:p>
            <a:r>
              <a:rPr lang="en-US" sz="1600" dirty="0" smtClean="0">
                <a:solidFill>
                  <a:srgbClr val="333333"/>
                </a:solidFill>
                <a:latin typeface="PT Sans"/>
              </a:rPr>
              <a:t>In </a:t>
            </a:r>
            <a:r>
              <a:rPr lang="en-US" sz="1600" dirty="0">
                <a:solidFill>
                  <a:srgbClr val="333333"/>
                </a:solidFill>
                <a:latin typeface="PT Sans"/>
              </a:rPr>
              <a:t>this painting, the artist Emanuel Leutze used light, color, form, perspective, proportion, and motion to create the composition.</a:t>
            </a:r>
            <a:endParaRPr lang="en-US" sz="1600" dirty="0"/>
          </a:p>
        </p:txBody>
      </p:sp>
      <p:pic>
        <p:nvPicPr>
          <p:cNvPr id="8" name="Content Placeholder 7"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38254" y="1630081"/>
            <a:ext cx="3917498" cy="2262355"/>
          </a:xfrm>
        </p:spPr>
      </p:pic>
      <p:sp>
        <p:nvSpPr>
          <p:cNvPr id="6" name="Rectangle 5" descr="Box around example"/>
          <p:cNvSpPr/>
          <p:nvPr/>
        </p:nvSpPr>
        <p:spPr>
          <a:xfrm>
            <a:off x="1804274" y="1492623"/>
            <a:ext cx="6589059" cy="3294529"/>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a:t>
            </a:r>
            <a:r>
              <a:rPr lang="en-US" dirty="0" smtClean="0"/>
              <a:t>4 </a:t>
            </a:r>
            <a:r>
              <a:rPr lang="en-US" sz="2000" dirty="0" smtClean="0"/>
              <a:t>Answer</a:t>
            </a:r>
            <a:endParaRPr lang="en-US" sz="2000" dirty="0"/>
          </a:p>
        </p:txBody>
      </p:sp>
    </p:spTree>
    <p:extLst>
      <p:ext uri="{BB962C8B-B14F-4D97-AF65-F5344CB8AC3E}">
        <p14:creationId xmlns:p14="http://schemas.microsoft.com/office/powerpoint/2010/main" val="22627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mat Picture sidebar menu from Microsoft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306197"/>
            <a:ext cx="2705100" cy="3228975"/>
          </a:xfrm>
        </p:spPr>
      </p:pic>
      <p:sp>
        <p:nvSpPr>
          <p:cNvPr id="5" name="TextBox 4"/>
          <p:cNvSpPr txBox="1"/>
          <p:nvPr/>
        </p:nvSpPr>
        <p:spPr>
          <a:xfrm>
            <a:off x="3510845" y="3093156"/>
            <a:ext cx="6084711" cy="1399822"/>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sz="2400">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20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Always add a </a:t>
            </a:r>
            <a:r>
              <a:rPr lang="en-US" dirty="0" smtClean="0"/>
              <a:t>Description</a:t>
            </a:r>
          </a:p>
          <a:p>
            <a:r>
              <a:rPr lang="en-US" dirty="0" smtClean="0"/>
              <a:t>If the description is long, provide a Title</a:t>
            </a:r>
            <a:endParaRPr lang="en-US" dirty="0"/>
          </a:p>
        </p:txBody>
      </p:sp>
      <p:sp>
        <p:nvSpPr>
          <p:cNvPr id="2" name="Title 1"/>
          <p:cNvSpPr>
            <a:spLocks noGrp="1"/>
          </p:cNvSpPr>
          <p:nvPr>
            <p:ph type="title"/>
          </p:nvPr>
        </p:nvSpPr>
        <p:spPr/>
        <p:txBody>
          <a:bodyPr/>
          <a:lstStyle/>
          <a:p>
            <a:r>
              <a:rPr lang="en-US" dirty="0" smtClean="0"/>
              <a:t>Adding Alternative Text</a:t>
            </a:r>
            <a:endParaRPr lang="en-US" dirty="0"/>
          </a:p>
        </p:txBody>
      </p:sp>
    </p:spTree>
    <p:extLst>
      <p:ext uri="{BB962C8B-B14F-4D97-AF65-F5344CB8AC3E}">
        <p14:creationId xmlns:p14="http://schemas.microsoft.com/office/powerpoint/2010/main" val="103561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Using Styles &amp; Headings throughout Documents</a:t>
            </a:r>
          </a:p>
          <a:p>
            <a:r>
              <a:rPr lang="en-US" sz="2400" dirty="0" smtClean="0"/>
              <a:t>Aligning and spacing content through the use of</a:t>
            </a:r>
          </a:p>
          <a:p>
            <a:pPr lvl="1"/>
            <a:r>
              <a:rPr lang="en-US" sz="2000" dirty="0" smtClean="0"/>
              <a:t>Line spacing</a:t>
            </a:r>
          </a:p>
          <a:p>
            <a:pPr lvl="1"/>
            <a:r>
              <a:rPr lang="en-US" sz="2000" dirty="0" smtClean="0"/>
              <a:t>Paragraph spacing</a:t>
            </a:r>
          </a:p>
          <a:p>
            <a:pPr lvl="1"/>
            <a:r>
              <a:rPr lang="en-US" sz="2000" dirty="0" smtClean="0"/>
              <a:t>Margins</a:t>
            </a:r>
          </a:p>
          <a:p>
            <a:pPr lvl="1"/>
            <a:r>
              <a:rPr lang="en-US" sz="2000" dirty="0" smtClean="0"/>
              <a:t>Tabs and Tab Stops</a:t>
            </a:r>
          </a:p>
        </p:txBody>
      </p:sp>
      <p:sp>
        <p:nvSpPr>
          <p:cNvPr id="2" name="Title 1"/>
          <p:cNvSpPr>
            <a:spLocks noGrp="1"/>
          </p:cNvSpPr>
          <p:nvPr>
            <p:ph type="title"/>
          </p:nvPr>
        </p:nvSpPr>
        <p:spPr/>
        <p:txBody>
          <a:bodyPr/>
          <a:lstStyle/>
          <a:p>
            <a:r>
              <a:rPr lang="en-US" dirty="0" smtClean="0"/>
              <a:t>Well-Structured Content</a:t>
            </a:r>
            <a:endParaRPr lang="en-US" dirty="0"/>
          </a:p>
        </p:txBody>
      </p:sp>
    </p:spTree>
    <p:extLst>
      <p:ext uri="{BB962C8B-B14F-4D97-AF65-F5344CB8AC3E}">
        <p14:creationId xmlns:p14="http://schemas.microsoft.com/office/powerpoint/2010/main" val="2795872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89"/>
            <a:ext cx="8596668" cy="4600429"/>
          </a:xfrm>
        </p:spPr>
        <p:txBody>
          <a:bodyPr>
            <a:normAutofit/>
          </a:bodyPr>
          <a:lstStyle/>
          <a:p>
            <a:r>
              <a:rPr lang="en-US" sz="2400" dirty="0" smtClean="0"/>
              <a:t>Heading Levels 1-6</a:t>
            </a:r>
          </a:p>
          <a:p>
            <a:r>
              <a:rPr lang="en-US" sz="2400" dirty="0" smtClean="0"/>
              <a:t>Don’t Skip Levels</a:t>
            </a:r>
          </a:p>
          <a:p>
            <a:r>
              <a:rPr lang="en-US" sz="2400" dirty="0" smtClean="0"/>
              <a:t>Example</a:t>
            </a:r>
            <a:r>
              <a:rPr lang="en-US" sz="2000" dirty="0" smtClean="0"/>
              <a:t>:</a:t>
            </a:r>
          </a:p>
          <a:p>
            <a:pPr lvl="1"/>
            <a:r>
              <a:rPr lang="en-US" sz="2200" dirty="0" smtClean="0"/>
              <a:t>H1 – Document Title</a:t>
            </a:r>
          </a:p>
          <a:p>
            <a:pPr lvl="2"/>
            <a:r>
              <a:rPr lang="en-US" sz="2000" dirty="0" smtClean="0"/>
              <a:t>H2 – Major Heading</a:t>
            </a:r>
          </a:p>
          <a:p>
            <a:pPr lvl="2"/>
            <a:r>
              <a:rPr lang="en-US" sz="2000" dirty="0" smtClean="0"/>
              <a:t>H2 – Major Heading</a:t>
            </a:r>
          </a:p>
          <a:p>
            <a:pPr lvl="3"/>
            <a:r>
              <a:rPr lang="en-US" sz="1800" dirty="0" smtClean="0"/>
              <a:t>H3 – Minor Heading</a:t>
            </a:r>
          </a:p>
          <a:p>
            <a:pPr lvl="2"/>
            <a:r>
              <a:rPr lang="en-US" sz="2000" dirty="0" smtClean="0"/>
              <a:t>H2 – Major Heading</a:t>
            </a:r>
          </a:p>
          <a:p>
            <a:pPr lvl="3"/>
            <a:r>
              <a:rPr lang="en-US" sz="1800" dirty="0" smtClean="0"/>
              <a:t>H3 – Minor Heading</a:t>
            </a:r>
          </a:p>
          <a:p>
            <a:pPr lvl="4"/>
            <a:r>
              <a:rPr lang="en-US" sz="1800" dirty="0" smtClean="0"/>
              <a:t>H4 – Even More Minor Heading</a:t>
            </a:r>
          </a:p>
        </p:txBody>
      </p:sp>
      <p:sp>
        <p:nvSpPr>
          <p:cNvPr id="2" name="Title 1"/>
          <p:cNvSpPr>
            <a:spLocks noGrp="1"/>
          </p:cNvSpPr>
          <p:nvPr>
            <p:ph type="title"/>
          </p:nvPr>
        </p:nvSpPr>
        <p:spPr/>
        <p:txBody>
          <a:bodyPr/>
          <a:lstStyle/>
          <a:p>
            <a:r>
              <a:rPr lang="en-US" dirty="0" smtClean="0"/>
              <a:t>Headings</a:t>
            </a:r>
            <a:endParaRPr lang="en-US" dirty="0"/>
          </a:p>
        </p:txBody>
      </p:sp>
    </p:spTree>
    <p:extLst>
      <p:ext uri="{BB962C8B-B14F-4D97-AF65-F5344CB8AC3E}">
        <p14:creationId xmlns:p14="http://schemas.microsoft.com/office/powerpoint/2010/main" val="4208003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400168" y="5505850"/>
            <a:ext cx="4481688" cy="112888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Use Styles to format text and add structure/hierarchy to documents</a:t>
            </a:r>
          </a:p>
        </p:txBody>
      </p:sp>
      <p:pic>
        <p:nvPicPr>
          <p:cNvPr id="6" name="Picture 5" descr="Modify Style dialog box menu from Microsoft Word"/>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08009" y="457200"/>
            <a:ext cx="4404137" cy="5943600"/>
          </a:xfrm>
          <a:prstGeom prst="rect">
            <a:avLst/>
          </a:prstGeom>
        </p:spPr>
      </p:pic>
      <p:pic>
        <p:nvPicPr>
          <p:cNvPr id="5" name="Picture 4" descr="Context (right-click) menu from styles toolbar in Microsoft Wor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90" y="3489613"/>
            <a:ext cx="2771775" cy="1790700"/>
          </a:xfrm>
          <a:prstGeom prst="rect">
            <a:avLst/>
          </a:prstGeom>
        </p:spPr>
      </p:pic>
      <p:sp>
        <p:nvSpPr>
          <p:cNvPr id="8" name="Right Arrow 7" descr="Arrow pointing to &quot;Update Heading 1 to Match Selection&quot; option on the styles toolbar in Microsoft Word."/>
          <p:cNvSpPr/>
          <p:nvPr/>
        </p:nvSpPr>
        <p:spPr>
          <a:xfrm rot="10800000">
            <a:off x="3475241" y="3840988"/>
            <a:ext cx="603504" cy="192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tyle Toolbar from Microsoft Word"/>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74203" y="2335933"/>
            <a:ext cx="4171950" cy="685801"/>
          </a:xfrm>
        </p:spPr>
      </p:pic>
      <p:sp>
        <p:nvSpPr>
          <p:cNvPr id="7" name="Down Arrow 6" descr="Arrow pointing to Heading 2 on the styles toolbar in Microsoft Word."/>
          <p:cNvSpPr/>
          <p:nvPr/>
        </p:nvSpPr>
        <p:spPr>
          <a:xfrm>
            <a:off x="2499280" y="1759861"/>
            <a:ext cx="283464" cy="576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descr="Arrow pointing to Heading 1 on the styles toolbar in Microsoft Word."/>
          <p:cNvSpPr/>
          <p:nvPr/>
        </p:nvSpPr>
        <p:spPr>
          <a:xfrm>
            <a:off x="1819656" y="1759861"/>
            <a:ext cx="283464" cy="576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Styles</a:t>
            </a:r>
            <a:endParaRPr lang="en-US" dirty="0"/>
          </a:p>
        </p:txBody>
      </p:sp>
    </p:spTree>
    <p:extLst>
      <p:ext uri="{BB962C8B-B14F-4D97-AF65-F5344CB8AC3E}">
        <p14:creationId xmlns:p14="http://schemas.microsoft.com/office/powerpoint/2010/main" val="4265629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734" y="5630903"/>
            <a:ext cx="8596668" cy="538544"/>
          </a:xfrm>
        </p:spPr>
        <p:txBody>
          <a:bodyPr>
            <a:normAutofit/>
          </a:bodyPr>
          <a:lstStyle/>
          <a:p>
            <a:r>
              <a:rPr lang="en-US" sz="2400" dirty="0" smtClean="0"/>
              <a:t>Are today’s accessible websites and documents</a:t>
            </a:r>
          </a:p>
        </p:txBody>
      </p:sp>
      <p:pic>
        <p:nvPicPr>
          <p:cNvPr id="6" name="Picture 5" descr="Modern crosswalk button that can speak to pedestrians who can't see visual signals." title="Crosswalk But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890" y="2784764"/>
            <a:ext cx="3450566" cy="2286000"/>
          </a:xfrm>
          <a:prstGeom prst="rect">
            <a:avLst/>
          </a:prstGeom>
        </p:spPr>
      </p:pic>
      <p:pic>
        <p:nvPicPr>
          <p:cNvPr id="5" name="Picture 4" descr="Elevators in a hotel shown moving up and down." title="Eleva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514" y="2784764"/>
            <a:ext cx="3048000" cy="2286000"/>
          </a:xfrm>
          <a:prstGeom prst="rect">
            <a:avLst/>
          </a:prstGeom>
        </p:spPr>
      </p:pic>
      <p:pic>
        <p:nvPicPr>
          <p:cNvPr id="4" name="Picture 3" descr="Concrete ramp in publc space surrounded by greenery." title="Public Ra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38" y="2784764"/>
            <a:ext cx="1714500" cy="2286000"/>
          </a:xfrm>
          <a:prstGeom prst="rect">
            <a:avLst/>
          </a:prstGeom>
        </p:spPr>
      </p:pic>
      <p:sp>
        <p:nvSpPr>
          <p:cNvPr id="9" name="Content Placeholder 2"/>
          <p:cNvSpPr txBox="1">
            <a:spLocks/>
          </p:cNvSpPr>
          <p:nvPr/>
        </p:nvSpPr>
        <p:spPr>
          <a:xfrm>
            <a:off x="829734" y="2138179"/>
            <a:ext cx="8596668" cy="5385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Yesterday’s ramps, elevators, and talking crosswalks…</a:t>
            </a:r>
          </a:p>
        </p:txBody>
      </p:sp>
      <p:sp>
        <p:nvSpPr>
          <p:cNvPr id="2" name="Title 1" hidden="1"/>
          <p:cNvSpPr>
            <a:spLocks noGrp="1"/>
          </p:cNvSpPr>
          <p:nvPr>
            <p:ph type="title"/>
          </p:nvPr>
        </p:nvSpPr>
        <p:spPr>
          <a:xfrm>
            <a:off x="677334" y="609600"/>
            <a:ext cx="8596668" cy="1320800"/>
          </a:xfrm>
        </p:spPr>
        <p:txBody>
          <a:bodyPr/>
          <a:lstStyle/>
          <a:p>
            <a:r>
              <a:rPr lang="en-US" dirty="0" smtClean="0">
                <a:solidFill>
                  <a:srgbClr val="007FAA"/>
                </a:solidFill>
              </a:rPr>
              <a:t>New Aspects of ADA Compliance</a:t>
            </a:r>
            <a:endParaRPr lang="en-US" dirty="0">
              <a:solidFill>
                <a:srgbClr val="007FAA"/>
              </a:solidFill>
            </a:endParaRPr>
          </a:p>
        </p:txBody>
      </p:sp>
    </p:spTree>
    <p:extLst>
      <p:ext uri="{BB962C8B-B14F-4D97-AF65-F5344CB8AC3E}">
        <p14:creationId xmlns:p14="http://schemas.microsoft.com/office/powerpoint/2010/main" val="284331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899378" y="1620982"/>
            <a:ext cx="5046133" cy="5237017"/>
          </a:xfrm>
        </p:spPr>
        <p:txBody>
          <a:bodyPr>
            <a:normAutofit/>
          </a:bodyPr>
          <a:lstStyle/>
          <a:p>
            <a:r>
              <a:rPr lang="en-US" sz="2400" dirty="0" smtClean="0"/>
              <a:t>Set spacing before and after paragraphs and use line spacing instead of using extra Returns (Enters)</a:t>
            </a:r>
          </a:p>
          <a:p>
            <a:r>
              <a:rPr lang="en-US" sz="2400" dirty="0" smtClean="0"/>
              <a:t>Use a “soft” return (</a:t>
            </a:r>
            <a:r>
              <a:rPr lang="en-US" sz="2400" dirty="0" err="1" smtClean="0"/>
              <a:t>Shift+Enter</a:t>
            </a:r>
            <a:r>
              <a:rPr lang="en-US" sz="2400" dirty="0" smtClean="0"/>
              <a:t>) to force text to another line without creating a new paragraph</a:t>
            </a:r>
          </a:p>
          <a:p>
            <a:r>
              <a:rPr lang="en-US" sz="2400" dirty="0" smtClean="0"/>
              <a:t>Don’t use multiple “returns” when you can adjust the line and paragraph spacing</a:t>
            </a:r>
          </a:p>
        </p:txBody>
      </p:sp>
      <p:pic>
        <p:nvPicPr>
          <p:cNvPr id="7" name="Picture 6" descr="Paragraph options dialog box menu from Microsoft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371601"/>
            <a:ext cx="4067175" cy="5248275"/>
          </a:xfrm>
          <a:prstGeom prst="rect">
            <a:avLst/>
          </a:prstGeom>
        </p:spPr>
      </p:pic>
      <p:sp>
        <p:nvSpPr>
          <p:cNvPr id="2" name="Title 1"/>
          <p:cNvSpPr>
            <a:spLocks noGrp="1"/>
          </p:cNvSpPr>
          <p:nvPr>
            <p:ph type="title"/>
          </p:nvPr>
        </p:nvSpPr>
        <p:spPr/>
        <p:txBody>
          <a:bodyPr/>
          <a:lstStyle/>
          <a:p>
            <a:r>
              <a:rPr lang="en-US" dirty="0" smtClean="0"/>
              <a:t>Spacing</a:t>
            </a:r>
            <a:endParaRPr lang="en-US" dirty="0"/>
          </a:p>
        </p:txBody>
      </p:sp>
    </p:spTree>
    <p:extLst>
      <p:ext uri="{BB962C8B-B14F-4D97-AF65-F5344CB8AC3E}">
        <p14:creationId xmlns:p14="http://schemas.microsoft.com/office/powerpoint/2010/main" val="406036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655733" y="2777066"/>
            <a:ext cx="3815646" cy="1128889"/>
          </a:xfrm>
        </p:spPr>
        <p:txBody>
          <a:bodyPr>
            <a:normAutofit/>
          </a:bodyPr>
          <a:lstStyle/>
          <a:p>
            <a:r>
              <a:rPr lang="en-US" sz="2400" dirty="0" smtClean="0"/>
              <a:t>Set margins for the whole document</a:t>
            </a:r>
          </a:p>
        </p:txBody>
      </p:sp>
      <p:pic>
        <p:nvPicPr>
          <p:cNvPr id="7" name="Picture 6" descr="Page Setup dialog box menu from Microsoft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347" y="1439868"/>
            <a:ext cx="4067175" cy="4785420"/>
          </a:xfrm>
          <a:prstGeom prst="rect">
            <a:avLst/>
          </a:prstGeom>
        </p:spPr>
      </p:pic>
      <p:sp>
        <p:nvSpPr>
          <p:cNvPr id="2" name="Title 1"/>
          <p:cNvSpPr>
            <a:spLocks noGrp="1"/>
          </p:cNvSpPr>
          <p:nvPr>
            <p:ph type="title"/>
          </p:nvPr>
        </p:nvSpPr>
        <p:spPr/>
        <p:txBody>
          <a:bodyPr/>
          <a:lstStyle/>
          <a:p>
            <a:r>
              <a:rPr lang="en-US" dirty="0" smtClean="0"/>
              <a:t>Margins</a:t>
            </a:r>
            <a:endParaRPr lang="en-US" dirty="0"/>
          </a:p>
        </p:txBody>
      </p:sp>
    </p:spTree>
    <p:extLst>
      <p:ext uri="{BB962C8B-B14F-4D97-AF65-F5344CB8AC3E}">
        <p14:creationId xmlns:p14="http://schemas.microsoft.com/office/powerpoint/2010/main" val="1802242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77334" y="5734756"/>
            <a:ext cx="8596668" cy="721462"/>
          </a:xfrm>
        </p:spPr>
        <p:txBody>
          <a:bodyPr>
            <a:normAutofit/>
          </a:bodyPr>
          <a:lstStyle/>
          <a:p>
            <a:r>
              <a:rPr lang="en-US" sz="2400" dirty="0" smtClean="0"/>
              <a:t>Use Tab Stops instead of multiple Tabs or Spaces</a:t>
            </a:r>
          </a:p>
        </p:txBody>
      </p:sp>
      <p:pic>
        <p:nvPicPr>
          <p:cNvPr id="3" name="Picture 2" descr="Tabs dialog box menu from Microsoft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530" y="1930400"/>
            <a:ext cx="2962275" cy="3390900"/>
          </a:xfrm>
          <a:prstGeom prst="rect">
            <a:avLst/>
          </a:prstGeom>
        </p:spPr>
      </p:pic>
      <p:sp>
        <p:nvSpPr>
          <p:cNvPr id="2" name="Title 1"/>
          <p:cNvSpPr>
            <a:spLocks noGrp="1"/>
          </p:cNvSpPr>
          <p:nvPr>
            <p:ph type="title"/>
          </p:nvPr>
        </p:nvSpPr>
        <p:spPr/>
        <p:txBody>
          <a:bodyPr/>
          <a:lstStyle/>
          <a:p>
            <a:r>
              <a:rPr lang="en-US" dirty="0" smtClean="0"/>
              <a:t>Tabs</a:t>
            </a:r>
            <a:endParaRPr lang="en-US" dirty="0"/>
          </a:p>
        </p:txBody>
      </p:sp>
    </p:spTree>
    <p:extLst>
      <p:ext uri="{BB962C8B-B14F-4D97-AF65-F5344CB8AC3E}">
        <p14:creationId xmlns:p14="http://schemas.microsoft.com/office/powerpoint/2010/main" val="3376860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Example Table: District Enrollment by Gender"/>
          <p:cNvGraphicFramePr>
            <a:graphicFrameLocks noGrp="1"/>
          </p:cNvGraphicFramePr>
          <p:nvPr>
            <p:ph idx="1"/>
            <p:extLst>
              <p:ext uri="{D42A27DB-BD31-4B8C-83A1-F6EECF244321}">
                <p14:modId xmlns:p14="http://schemas.microsoft.com/office/powerpoint/2010/main" val="2952003205"/>
              </p:ext>
            </p:extLst>
          </p:nvPr>
        </p:nvGraphicFramePr>
        <p:xfrm>
          <a:off x="677334" y="4003243"/>
          <a:ext cx="6304413" cy="2595880"/>
        </p:xfrm>
        <a:graphic>
          <a:graphicData uri="http://schemas.openxmlformats.org/drawingml/2006/table">
            <a:tbl>
              <a:tblPr firstRow="1" firstCol="1" bandRow="1">
                <a:tableStyleId>{5C22544A-7EE6-4342-B048-85BDC9FD1C3A}</a:tableStyleId>
              </a:tblPr>
              <a:tblGrid>
                <a:gridCol w="1691264">
                  <a:extLst>
                    <a:ext uri="{9D8B030D-6E8A-4147-A177-3AD203B41FA5}">
                      <a16:colId xmlns:a16="http://schemas.microsoft.com/office/drawing/2014/main" val="618078453"/>
                    </a:ext>
                  </a:extLst>
                </a:gridCol>
                <a:gridCol w="1392555">
                  <a:extLst>
                    <a:ext uri="{9D8B030D-6E8A-4147-A177-3AD203B41FA5}">
                      <a16:colId xmlns:a16="http://schemas.microsoft.com/office/drawing/2014/main" val="394201299"/>
                    </a:ext>
                  </a:extLst>
                </a:gridCol>
                <a:gridCol w="1609662">
                  <a:extLst>
                    <a:ext uri="{9D8B030D-6E8A-4147-A177-3AD203B41FA5}">
                      <a16:colId xmlns:a16="http://schemas.microsoft.com/office/drawing/2014/main" val="2799189288"/>
                    </a:ext>
                  </a:extLst>
                </a:gridCol>
                <a:gridCol w="1610932">
                  <a:extLst>
                    <a:ext uri="{9D8B030D-6E8A-4147-A177-3AD203B41FA5}">
                      <a16:colId xmlns:a16="http://schemas.microsoft.com/office/drawing/2014/main" val="411117992"/>
                    </a:ext>
                  </a:extLst>
                </a:gridCol>
              </a:tblGrid>
              <a:tr h="370840">
                <a:tc>
                  <a:txBody>
                    <a:bodyPr/>
                    <a:lstStyle/>
                    <a:p>
                      <a:r>
                        <a:rPr lang="en-US" sz="1400" dirty="0" smtClean="0"/>
                        <a:t>District</a:t>
                      </a:r>
                      <a:endParaRPr lang="en-US" sz="1400" dirty="0"/>
                    </a:p>
                  </a:txBody>
                  <a:tcPr/>
                </a:tc>
                <a:tc>
                  <a:txBody>
                    <a:bodyPr/>
                    <a:lstStyle/>
                    <a:p>
                      <a:pPr algn="ctr"/>
                      <a:r>
                        <a:rPr lang="en-US" sz="1400" dirty="0" smtClean="0"/>
                        <a:t>Male Students</a:t>
                      </a:r>
                      <a:endParaRPr lang="en-US" sz="1400" dirty="0"/>
                    </a:p>
                  </a:txBody>
                  <a:tcPr/>
                </a:tc>
                <a:tc>
                  <a:txBody>
                    <a:bodyPr/>
                    <a:lstStyle/>
                    <a:p>
                      <a:pPr algn="ctr"/>
                      <a:r>
                        <a:rPr lang="en-US" sz="1400" dirty="0" smtClean="0"/>
                        <a:t>Female Students</a:t>
                      </a:r>
                      <a:endParaRPr lang="en-US" sz="1400" dirty="0"/>
                    </a:p>
                  </a:txBody>
                  <a:tcPr/>
                </a:tc>
                <a:tc>
                  <a:txBody>
                    <a:bodyPr/>
                    <a:lstStyle/>
                    <a:p>
                      <a:pPr algn="ctr"/>
                      <a:r>
                        <a:rPr lang="en-US" sz="1400" dirty="0" smtClean="0"/>
                        <a:t>Total Enrollment</a:t>
                      </a:r>
                      <a:endParaRPr lang="en-US" sz="1400" dirty="0"/>
                    </a:p>
                  </a:txBody>
                  <a:tcPr/>
                </a:tc>
                <a:extLst>
                  <a:ext uri="{0D108BD9-81ED-4DB2-BD59-A6C34878D82A}">
                    <a16:rowId xmlns:a16="http://schemas.microsoft.com/office/drawing/2014/main" val="4260594138"/>
                  </a:ext>
                </a:extLst>
              </a:tr>
              <a:tr h="370840">
                <a:tc>
                  <a:txBody>
                    <a:bodyPr/>
                    <a:lstStyle/>
                    <a:p>
                      <a:r>
                        <a:rPr lang="en-US" sz="1400" dirty="0" smtClean="0"/>
                        <a:t>Fruitport</a:t>
                      </a:r>
                      <a:endParaRPr lang="en-US" sz="1400" dirty="0"/>
                    </a:p>
                  </a:txBody>
                  <a:tcPr/>
                </a:tc>
                <a:tc>
                  <a:txBody>
                    <a:bodyPr/>
                    <a:lstStyle/>
                    <a:p>
                      <a:pPr algn="ctr"/>
                      <a:r>
                        <a:rPr lang="en-US" sz="1400" dirty="0" smtClean="0"/>
                        <a:t>25</a:t>
                      </a:r>
                      <a:endParaRPr lang="en-US" sz="1400" dirty="0"/>
                    </a:p>
                  </a:txBody>
                  <a:tcPr/>
                </a:tc>
                <a:tc>
                  <a:txBody>
                    <a:bodyPr/>
                    <a:lstStyle/>
                    <a:p>
                      <a:pPr algn="ctr"/>
                      <a:r>
                        <a:rPr lang="en-US" sz="1400" dirty="0" smtClean="0"/>
                        <a:t>27</a:t>
                      </a:r>
                      <a:endParaRPr lang="en-US" sz="1400" dirty="0"/>
                    </a:p>
                  </a:txBody>
                  <a:tcPr/>
                </a:tc>
                <a:tc>
                  <a:txBody>
                    <a:bodyPr/>
                    <a:lstStyle/>
                    <a:p>
                      <a:pPr algn="ctr"/>
                      <a:r>
                        <a:rPr lang="en-US" sz="1400" dirty="0" smtClean="0"/>
                        <a:t>52</a:t>
                      </a:r>
                      <a:endParaRPr lang="en-US" sz="1400" dirty="0"/>
                    </a:p>
                  </a:txBody>
                  <a:tcPr/>
                </a:tc>
                <a:extLst>
                  <a:ext uri="{0D108BD9-81ED-4DB2-BD59-A6C34878D82A}">
                    <a16:rowId xmlns:a16="http://schemas.microsoft.com/office/drawing/2014/main" val="3397015405"/>
                  </a:ext>
                </a:extLst>
              </a:tr>
              <a:tr h="370840">
                <a:tc>
                  <a:txBody>
                    <a:bodyPr/>
                    <a:lstStyle/>
                    <a:p>
                      <a:r>
                        <a:rPr lang="en-US" sz="1400" dirty="0" smtClean="0"/>
                        <a:t>Mona Shores</a:t>
                      </a:r>
                      <a:endParaRPr lang="en-US" sz="1400" dirty="0"/>
                    </a:p>
                  </a:txBody>
                  <a:tcPr/>
                </a:tc>
                <a:tc>
                  <a:txBody>
                    <a:bodyPr/>
                    <a:lstStyle/>
                    <a:p>
                      <a:pPr algn="ctr"/>
                      <a:r>
                        <a:rPr lang="en-US" sz="1400" dirty="0" smtClean="0"/>
                        <a:t>31</a:t>
                      </a:r>
                      <a:endParaRPr lang="en-US" sz="1400" dirty="0"/>
                    </a:p>
                  </a:txBody>
                  <a:tcPr/>
                </a:tc>
                <a:tc>
                  <a:txBody>
                    <a:bodyPr/>
                    <a:lstStyle/>
                    <a:p>
                      <a:pPr algn="ctr"/>
                      <a:r>
                        <a:rPr lang="en-US" sz="1400" dirty="0" smtClean="0"/>
                        <a:t>29</a:t>
                      </a:r>
                      <a:endParaRPr lang="en-US" sz="1400" dirty="0"/>
                    </a:p>
                  </a:txBody>
                  <a:tcPr/>
                </a:tc>
                <a:tc>
                  <a:txBody>
                    <a:bodyPr/>
                    <a:lstStyle/>
                    <a:p>
                      <a:pPr algn="ctr"/>
                      <a:r>
                        <a:rPr lang="en-US" sz="1400" dirty="0" smtClean="0"/>
                        <a:t>60</a:t>
                      </a:r>
                      <a:endParaRPr lang="en-US" sz="1400" dirty="0"/>
                    </a:p>
                  </a:txBody>
                  <a:tcPr/>
                </a:tc>
                <a:extLst>
                  <a:ext uri="{0D108BD9-81ED-4DB2-BD59-A6C34878D82A}">
                    <a16:rowId xmlns:a16="http://schemas.microsoft.com/office/drawing/2014/main" val="3359613556"/>
                  </a:ext>
                </a:extLst>
              </a:tr>
              <a:tr h="370840">
                <a:tc>
                  <a:txBody>
                    <a:bodyPr/>
                    <a:lstStyle/>
                    <a:p>
                      <a:r>
                        <a:rPr lang="en-US" sz="1400" dirty="0" smtClean="0"/>
                        <a:t>Montague</a:t>
                      </a:r>
                      <a:endParaRPr lang="en-US" sz="1400" dirty="0"/>
                    </a:p>
                  </a:txBody>
                  <a:tcPr/>
                </a:tc>
                <a:tc>
                  <a:txBody>
                    <a:bodyPr/>
                    <a:lstStyle/>
                    <a:p>
                      <a:pPr algn="ctr"/>
                      <a:r>
                        <a:rPr lang="en-US" sz="1400" dirty="0" smtClean="0"/>
                        <a:t>21</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43</a:t>
                      </a:r>
                      <a:endParaRPr lang="en-US" sz="1400" dirty="0"/>
                    </a:p>
                  </a:txBody>
                  <a:tcPr/>
                </a:tc>
                <a:extLst>
                  <a:ext uri="{0D108BD9-81ED-4DB2-BD59-A6C34878D82A}">
                    <a16:rowId xmlns:a16="http://schemas.microsoft.com/office/drawing/2014/main" val="2644474"/>
                  </a:ext>
                </a:extLst>
              </a:tr>
              <a:tr h="370840">
                <a:tc>
                  <a:txBody>
                    <a:bodyPr/>
                    <a:lstStyle/>
                    <a:p>
                      <a:r>
                        <a:rPr lang="en-US" sz="1400" dirty="0" smtClean="0"/>
                        <a:t>Muskegon</a:t>
                      </a:r>
                      <a:endParaRPr lang="en-US" sz="1400" dirty="0"/>
                    </a:p>
                  </a:txBody>
                  <a:tcPr/>
                </a:tc>
                <a:tc>
                  <a:txBody>
                    <a:bodyPr/>
                    <a:lstStyle/>
                    <a:p>
                      <a:pPr algn="ctr"/>
                      <a:r>
                        <a:rPr lang="en-US" sz="1400" dirty="0" smtClean="0"/>
                        <a:t>35</a:t>
                      </a:r>
                      <a:endParaRPr lang="en-US" sz="1400" dirty="0"/>
                    </a:p>
                  </a:txBody>
                  <a:tcPr/>
                </a:tc>
                <a:tc>
                  <a:txBody>
                    <a:bodyPr/>
                    <a:lstStyle/>
                    <a:p>
                      <a:pPr algn="ctr"/>
                      <a:r>
                        <a:rPr lang="en-US" sz="1400" dirty="0" smtClean="0"/>
                        <a:t>38</a:t>
                      </a:r>
                      <a:endParaRPr lang="en-US" sz="1400" dirty="0"/>
                    </a:p>
                  </a:txBody>
                  <a:tcPr/>
                </a:tc>
                <a:tc>
                  <a:txBody>
                    <a:bodyPr/>
                    <a:lstStyle/>
                    <a:p>
                      <a:pPr algn="ctr"/>
                      <a:r>
                        <a:rPr lang="en-US" sz="1400" dirty="0" smtClean="0"/>
                        <a:t>73</a:t>
                      </a:r>
                      <a:endParaRPr lang="en-US" sz="1400" dirty="0"/>
                    </a:p>
                  </a:txBody>
                  <a:tcPr/>
                </a:tc>
                <a:extLst>
                  <a:ext uri="{0D108BD9-81ED-4DB2-BD59-A6C34878D82A}">
                    <a16:rowId xmlns:a16="http://schemas.microsoft.com/office/drawing/2014/main" val="2150787733"/>
                  </a:ext>
                </a:extLst>
              </a:tr>
              <a:tr h="370840">
                <a:tc>
                  <a:txBody>
                    <a:bodyPr/>
                    <a:lstStyle/>
                    <a:p>
                      <a:r>
                        <a:rPr lang="en-US" sz="1400" dirty="0" smtClean="0"/>
                        <a:t>Muskegon Heights</a:t>
                      </a:r>
                      <a:endParaRPr lang="en-US" sz="1400" dirty="0"/>
                    </a:p>
                  </a:txBody>
                  <a:tcPr/>
                </a:tc>
                <a:tc>
                  <a:txBody>
                    <a:bodyPr/>
                    <a:lstStyle/>
                    <a:p>
                      <a:pPr algn="ctr"/>
                      <a:r>
                        <a:rPr lang="en-US" sz="1400" dirty="0" smtClean="0"/>
                        <a:t>18</a:t>
                      </a:r>
                      <a:endParaRPr lang="en-US" sz="1400" dirty="0"/>
                    </a:p>
                  </a:txBody>
                  <a:tcPr/>
                </a:tc>
                <a:tc>
                  <a:txBody>
                    <a:bodyPr/>
                    <a:lstStyle/>
                    <a:p>
                      <a:pPr algn="ctr"/>
                      <a:r>
                        <a:rPr lang="en-US" sz="1400" dirty="0" smtClean="0"/>
                        <a:t>17</a:t>
                      </a:r>
                      <a:endParaRPr lang="en-US" sz="1400" dirty="0"/>
                    </a:p>
                  </a:txBody>
                  <a:tcPr/>
                </a:tc>
                <a:tc>
                  <a:txBody>
                    <a:bodyPr/>
                    <a:lstStyle/>
                    <a:p>
                      <a:pPr algn="ctr"/>
                      <a:r>
                        <a:rPr lang="en-US" sz="1400" dirty="0" smtClean="0"/>
                        <a:t>35</a:t>
                      </a:r>
                      <a:endParaRPr lang="en-US" sz="1400" dirty="0"/>
                    </a:p>
                  </a:txBody>
                  <a:tcPr/>
                </a:tc>
                <a:extLst>
                  <a:ext uri="{0D108BD9-81ED-4DB2-BD59-A6C34878D82A}">
                    <a16:rowId xmlns:a16="http://schemas.microsoft.com/office/drawing/2014/main" val="2967315804"/>
                  </a:ext>
                </a:extLst>
              </a:tr>
              <a:tr h="370840">
                <a:tc>
                  <a:txBody>
                    <a:bodyPr/>
                    <a:lstStyle/>
                    <a:p>
                      <a:r>
                        <a:rPr lang="en-US" sz="1400" dirty="0" smtClean="0"/>
                        <a:t>North</a:t>
                      </a:r>
                      <a:r>
                        <a:rPr lang="en-US" sz="1400" baseline="0" dirty="0" smtClean="0"/>
                        <a:t> Muskegon</a:t>
                      </a:r>
                      <a:endParaRPr lang="en-US" sz="1400" dirty="0"/>
                    </a:p>
                  </a:txBody>
                  <a:tcPr/>
                </a:tc>
                <a:tc>
                  <a:txBody>
                    <a:bodyPr/>
                    <a:lstStyle/>
                    <a:p>
                      <a:pPr algn="ctr"/>
                      <a:r>
                        <a:rPr lang="en-US" sz="1400" dirty="0" smtClean="0"/>
                        <a:t>17</a:t>
                      </a:r>
                      <a:endParaRPr lang="en-US" sz="1400" dirty="0"/>
                    </a:p>
                  </a:txBody>
                  <a:tcPr/>
                </a:tc>
                <a:tc>
                  <a:txBody>
                    <a:bodyPr/>
                    <a:lstStyle/>
                    <a:p>
                      <a:pPr algn="ctr"/>
                      <a:r>
                        <a:rPr lang="en-US" sz="1400" dirty="0" smtClean="0"/>
                        <a:t>19</a:t>
                      </a:r>
                      <a:endParaRPr lang="en-US" sz="1400" dirty="0"/>
                    </a:p>
                  </a:txBody>
                  <a:tcPr/>
                </a:tc>
                <a:tc>
                  <a:txBody>
                    <a:bodyPr/>
                    <a:lstStyle/>
                    <a:p>
                      <a:pPr algn="ctr"/>
                      <a:r>
                        <a:rPr lang="en-US" sz="1400" dirty="0" smtClean="0"/>
                        <a:t>36</a:t>
                      </a:r>
                      <a:endParaRPr lang="en-US" sz="1400" dirty="0"/>
                    </a:p>
                  </a:txBody>
                  <a:tcPr/>
                </a:tc>
                <a:extLst>
                  <a:ext uri="{0D108BD9-81ED-4DB2-BD59-A6C34878D82A}">
                    <a16:rowId xmlns:a16="http://schemas.microsoft.com/office/drawing/2014/main" val="3273705431"/>
                  </a:ext>
                </a:extLst>
              </a:tr>
            </a:tbl>
          </a:graphicData>
        </a:graphic>
      </p:graphicFrame>
      <p:sp>
        <p:nvSpPr>
          <p:cNvPr id="5" name="TextBox 4"/>
          <p:cNvSpPr txBox="1"/>
          <p:nvPr/>
        </p:nvSpPr>
        <p:spPr>
          <a:xfrm>
            <a:off x="677334" y="1653309"/>
            <a:ext cx="8392041" cy="1946165"/>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sz="2400">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2200">
                <a:solidFill>
                  <a:schemeClr val="tx1">
                    <a:lumMod val="75000"/>
                    <a:lumOff val="25000"/>
                  </a:schemeClr>
                </a:solidFill>
              </a:defRPr>
            </a:lvl2pPr>
            <a:lvl3pPr marL="1143000" lvl="2" indent="-228600">
              <a:spcBef>
                <a:spcPts val="1000"/>
              </a:spcBef>
              <a:spcAft>
                <a:spcPts val="0"/>
              </a:spcAft>
              <a:buClr>
                <a:schemeClr val="accent1"/>
              </a:buClr>
              <a:buSzPct val="80000"/>
              <a:buFont typeface="Wingdings 3" charset="2"/>
              <a:buChar char=""/>
              <a:defRPr sz="2000">
                <a:solidFill>
                  <a:schemeClr val="tx1">
                    <a:lumMod val="75000"/>
                    <a:lumOff val="25000"/>
                  </a:schemeClr>
                </a:solidFill>
              </a:defRPr>
            </a:lvl3pPr>
            <a:lvl4pPr marL="1600200" lvl="3"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4pPr>
            <a:lvl5pPr marL="2057400" lvl="4"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Use and identify column and row headers for data </a:t>
            </a:r>
            <a:r>
              <a:rPr lang="en-US" dirty="0" smtClean="0"/>
              <a:t>tables</a:t>
            </a:r>
          </a:p>
          <a:p>
            <a:r>
              <a:rPr lang="en-US" dirty="0" smtClean="0"/>
              <a:t>Avoid using tables solely for layout purposes</a:t>
            </a:r>
          </a:p>
          <a:p>
            <a:r>
              <a:rPr lang="en-US" dirty="0" smtClean="0"/>
              <a:t>Avoid merging cells</a:t>
            </a:r>
          </a:p>
          <a:p>
            <a:r>
              <a:rPr lang="en-US" dirty="0" smtClean="0"/>
              <a:t>Place table titles outside the table structure</a:t>
            </a:r>
            <a:endParaRPr lang="en-US" dirty="0"/>
          </a:p>
        </p:txBody>
      </p:sp>
      <p:sp>
        <p:nvSpPr>
          <p:cNvPr id="2" name="Title 1"/>
          <p:cNvSpPr>
            <a:spLocks noGrp="1"/>
          </p:cNvSpPr>
          <p:nvPr>
            <p:ph type="title"/>
          </p:nvPr>
        </p:nvSpPr>
        <p:spPr/>
        <p:txBody>
          <a:bodyPr/>
          <a:lstStyle/>
          <a:p>
            <a:r>
              <a:rPr lang="en-US" dirty="0" smtClean="0"/>
              <a:t>Headers for Data Tables</a:t>
            </a:r>
            <a:endParaRPr lang="en-US" dirty="0"/>
          </a:p>
        </p:txBody>
      </p:sp>
    </p:spTree>
    <p:extLst>
      <p:ext uri="{BB962C8B-B14F-4D97-AF65-F5344CB8AC3E}">
        <p14:creationId xmlns:p14="http://schemas.microsoft.com/office/powerpoint/2010/main" val="3069216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peat Header Rows button from the ribbon menu in Microsoft Wor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00" y="3945862"/>
            <a:ext cx="2514600" cy="2095500"/>
          </a:xfrm>
          <a:prstGeom prst="rect">
            <a:avLst/>
          </a:prstGeom>
        </p:spPr>
      </p:pic>
      <p:pic>
        <p:nvPicPr>
          <p:cNvPr id="4" name="Picture 3" descr="Table Properties dialog box menu from Microsoft Wo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534231"/>
            <a:ext cx="4181475" cy="4286250"/>
          </a:xfrm>
          <a:prstGeom prst="rect">
            <a:avLst/>
          </a:prstGeom>
        </p:spPr>
      </p:pic>
      <p:sp>
        <p:nvSpPr>
          <p:cNvPr id="3" name="Content Placeholder 2"/>
          <p:cNvSpPr>
            <a:spLocks noGrp="1"/>
          </p:cNvSpPr>
          <p:nvPr>
            <p:ph idx="1"/>
          </p:nvPr>
        </p:nvSpPr>
        <p:spPr>
          <a:xfrm>
            <a:off x="5023556" y="1930401"/>
            <a:ext cx="4250446" cy="4110962"/>
          </a:xfrm>
        </p:spPr>
        <p:txBody>
          <a:bodyPr>
            <a:normAutofit/>
          </a:bodyPr>
          <a:lstStyle/>
          <a:p>
            <a:r>
              <a:rPr lang="en-US" sz="2400" dirty="0" smtClean="0"/>
              <a:t>Under Table Properties, check “Repeat as header row at the top of each page”</a:t>
            </a:r>
            <a:endParaRPr lang="en-US" sz="2400" dirty="0"/>
          </a:p>
        </p:txBody>
      </p:sp>
      <p:sp>
        <p:nvSpPr>
          <p:cNvPr id="2" name="Title 1"/>
          <p:cNvSpPr>
            <a:spLocks noGrp="1"/>
          </p:cNvSpPr>
          <p:nvPr>
            <p:ph type="title"/>
          </p:nvPr>
        </p:nvSpPr>
        <p:spPr/>
        <p:txBody>
          <a:bodyPr/>
          <a:lstStyle/>
          <a:p>
            <a:r>
              <a:rPr lang="en-US" dirty="0" smtClean="0"/>
              <a:t>Setting Table Header Columns</a:t>
            </a:r>
            <a:endParaRPr lang="en-US" dirty="0"/>
          </a:p>
        </p:txBody>
      </p:sp>
    </p:spTree>
    <p:extLst>
      <p:ext uri="{BB962C8B-B14F-4D97-AF65-F5344CB8AC3E}">
        <p14:creationId xmlns:p14="http://schemas.microsoft.com/office/powerpoint/2010/main" val="2850736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334" y="1653309"/>
            <a:ext cx="8923866" cy="4567382"/>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sz="2400">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2200">
                <a:solidFill>
                  <a:schemeClr val="tx1">
                    <a:lumMod val="75000"/>
                    <a:lumOff val="25000"/>
                  </a:schemeClr>
                </a:solidFill>
              </a:defRPr>
            </a:lvl2pPr>
            <a:lvl3pPr marL="1143000" lvl="2" indent="-228600">
              <a:spcBef>
                <a:spcPts val="1000"/>
              </a:spcBef>
              <a:spcAft>
                <a:spcPts val="0"/>
              </a:spcAft>
              <a:buClr>
                <a:schemeClr val="accent1"/>
              </a:buClr>
              <a:buSzPct val="80000"/>
              <a:buFont typeface="Wingdings 3" charset="2"/>
              <a:buChar char=""/>
              <a:defRPr sz="2000">
                <a:solidFill>
                  <a:schemeClr val="tx1">
                    <a:lumMod val="75000"/>
                    <a:lumOff val="25000"/>
                  </a:schemeClr>
                </a:solidFill>
              </a:defRPr>
            </a:lvl3pPr>
            <a:lvl4pPr marL="1600200" lvl="3"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4pPr>
            <a:lvl5pPr marL="2057400" lvl="4"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smtClean="0"/>
              <a:t>Avoid</a:t>
            </a:r>
          </a:p>
          <a:p>
            <a:pPr lvl="1"/>
            <a:r>
              <a:rPr lang="en-US" dirty="0" smtClean="0"/>
              <a:t>Phrases such as “Click Here” or “Here”</a:t>
            </a:r>
          </a:p>
          <a:p>
            <a:pPr lvl="1"/>
            <a:r>
              <a:rPr lang="en-US" dirty="0" smtClean="0"/>
              <a:t>Phrases such as “More”, “More Information”, and “Continue”</a:t>
            </a:r>
          </a:p>
          <a:p>
            <a:pPr lvl="1"/>
            <a:r>
              <a:rPr lang="en-US" dirty="0" smtClean="0"/>
              <a:t>Links that only describe a file type, such as “HTML”, “PDF”, and “Word” repeated over and over.</a:t>
            </a:r>
          </a:p>
          <a:p>
            <a:pPr lvl="1"/>
            <a:r>
              <a:rPr lang="en-US" dirty="0" smtClean="0"/>
              <a:t>URLs as link text</a:t>
            </a:r>
          </a:p>
          <a:p>
            <a:pPr lvl="2"/>
            <a:r>
              <a:rPr lang="en-US" dirty="0" smtClean="0"/>
              <a:t>This may sometimes be appropriate, if the actual URL text is important, but should usually be avoided.</a:t>
            </a:r>
          </a:p>
          <a:p>
            <a:pPr lvl="1"/>
            <a:r>
              <a:rPr lang="en-US" dirty="0" smtClean="0"/>
              <a:t>Links with the same text in the same document.</a:t>
            </a:r>
          </a:p>
          <a:p>
            <a:pPr lvl="1"/>
            <a:endParaRPr lang="en-US" dirty="0"/>
          </a:p>
        </p:txBody>
      </p:sp>
      <p:sp>
        <p:nvSpPr>
          <p:cNvPr id="2" name="Title 1"/>
          <p:cNvSpPr>
            <a:spLocks noGrp="1"/>
          </p:cNvSpPr>
          <p:nvPr>
            <p:ph type="title"/>
          </p:nvPr>
        </p:nvSpPr>
        <p:spPr/>
        <p:txBody>
          <a:bodyPr/>
          <a:lstStyle/>
          <a:p>
            <a:r>
              <a:rPr lang="en-US" dirty="0" smtClean="0"/>
              <a:t>Links Make Sense Out of Context</a:t>
            </a:r>
            <a:endParaRPr lang="en-US" dirty="0"/>
          </a:p>
        </p:txBody>
      </p:sp>
    </p:spTree>
    <p:extLst>
      <p:ext uri="{BB962C8B-B14F-4D97-AF65-F5344CB8AC3E}">
        <p14:creationId xmlns:p14="http://schemas.microsoft.com/office/powerpoint/2010/main" val="66978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334" y="1653309"/>
            <a:ext cx="8923866" cy="4567382"/>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sz="2400">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2200">
                <a:solidFill>
                  <a:schemeClr val="tx1">
                    <a:lumMod val="75000"/>
                    <a:lumOff val="25000"/>
                  </a:schemeClr>
                </a:solidFill>
              </a:defRPr>
            </a:lvl2pPr>
            <a:lvl3pPr marL="1143000" lvl="2" indent="-228600">
              <a:spcBef>
                <a:spcPts val="1000"/>
              </a:spcBef>
              <a:spcAft>
                <a:spcPts val="0"/>
              </a:spcAft>
              <a:buClr>
                <a:schemeClr val="accent1"/>
              </a:buClr>
              <a:buSzPct val="80000"/>
              <a:buFont typeface="Wingdings 3" charset="2"/>
              <a:buChar char=""/>
              <a:defRPr sz="2000">
                <a:solidFill>
                  <a:schemeClr val="tx1">
                    <a:lumMod val="75000"/>
                    <a:lumOff val="25000"/>
                  </a:schemeClr>
                </a:solidFill>
              </a:defRPr>
            </a:lvl3pPr>
            <a:lvl4pPr marL="1600200" lvl="3"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4pPr>
            <a:lvl5pPr marL="2057400" lvl="4"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smtClean="0"/>
              <a:t>Videos should include captions</a:t>
            </a:r>
          </a:p>
          <a:p>
            <a:r>
              <a:rPr lang="en-US" dirty="0" smtClean="0"/>
              <a:t>Audio should include transcripts</a:t>
            </a:r>
          </a:p>
          <a:p>
            <a:r>
              <a:rPr lang="en-US" dirty="0" smtClean="0"/>
              <a:t>Requirements</a:t>
            </a:r>
          </a:p>
          <a:p>
            <a:pPr lvl="1"/>
            <a:r>
              <a:rPr lang="en-US" b="1" dirty="0" smtClean="0"/>
              <a:t>Synchronized</a:t>
            </a:r>
            <a:r>
              <a:rPr lang="en-US" dirty="0" smtClean="0"/>
              <a:t> – text content should appear at approximately the same time that audio would be available</a:t>
            </a:r>
          </a:p>
          <a:p>
            <a:pPr lvl="1"/>
            <a:r>
              <a:rPr lang="en-US" b="1" dirty="0" smtClean="0"/>
              <a:t>Equivalent</a:t>
            </a:r>
            <a:r>
              <a:rPr lang="en-US" dirty="0" smtClean="0"/>
              <a:t> – content provided in captions should be equivalent to that of the spoken word</a:t>
            </a:r>
          </a:p>
          <a:p>
            <a:pPr lvl="1"/>
            <a:r>
              <a:rPr lang="en-US" b="1" dirty="0" smtClean="0"/>
              <a:t>Accessible</a:t>
            </a:r>
            <a:r>
              <a:rPr lang="en-US" dirty="0" smtClean="0"/>
              <a:t> – caption content should be readily accessible and available to those who need it</a:t>
            </a:r>
          </a:p>
          <a:p>
            <a:pPr lvl="1"/>
            <a:endParaRPr lang="en-US" dirty="0"/>
          </a:p>
        </p:txBody>
      </p:sp>
      <p:sp>
        <p:nvSpPr>
          <p:cNvPr id="2" name="Title 1"/>
          <p:cNvSpPr>
            <a:spLocks noGrp="1"/>
          </p:cNvSpPr>
          <p:nvPr>
            <p:ph type="title"/>
          </p:nvPr>
        </p:nvSpPr>
        <p:spPr/>
        <p:txBody>
          <a:bodyPr/>
          <a:lstStyle/>
          <a:p>
            <a:r>
              <a:rPr lang="en-US" dirty="0" smtClean="0"/>
              <a:t>Captioning and Transcripts</a:t>
            </a:r>
            <a:endParaRPr lang="en-US" dirty="0"/>
          </a:p>
        </p:txBody>
      </p:sp>
    </p:spTree>
    <p:extLst>
      <p:ext uri="{BB962C8B-B14F-4D97-AF65-F5344CB8AC3E}">
        <p14:creationId xmlns:p14="http://schemas.microsoft.com/office/powerpoint/2010/main" val="3618791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334" y="1653309"/>
            <a:ext cx="8923866" cy="4567382"/>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sz="2400">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2200">
                <a:solidFill>
                  <a:schemeClr val="tx1">
                    <a:lumMod val="75000"/>
                    <a:lumOff val="25000"/>
                  </a:schemeClr>
                </a:solidFill>
              </a:defRPr>
            </a:lvl2pPr>
            <a:lvl3pPr marL="1143000" lvl="2" indent="-228600">
              <a:spcBef>
                <a:spcPts val="1000"/>
              </a:spcBef>
              <a:spcAft>
                <a:spcPts val="0"/>
              </a:spcAft>
              <a:buClr>
                <a:schemeClr val="accent1"/>
              </a:buClr>
              <a:buSzPct val="80000"/>
              <a:buFont typeface="Wingdings 3" charset="2"/>
              <a:buChar char=""/>
              <a:defRPr sz="2000">
                <a:solidFill>
                  <a:schemeClr val="tx1">
                    <a:lumMod val="75000"/>
                    <a:lumOff val="25000"/>
                  </a:schemeClr>
                </a:solidFill>
              </a:defRPr>
            </a:lvl3pPr>
            <a:lvl4pPr marL="1600200" lvl="3"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4pPr>
            <a:lvl5pPr marL="2057400" lvl="4" indent="-228600">
              <a:spcBef>
                <a:spcPts val="1000"/>
              </a:spcBef>
              <a:spcAft>
                <a:spcPts val="0"/>
              </a:spcAft>
              <a:buClr>
                <a:schemeClr val="accent1"/>
              </a:buClr>
              <a:buSzPct val="80000"/>
              <a:buFont typeface="Wingdings 3" charset="2"/>
              <a:buChar char=""/>
              <a:defRPr>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smtClean="0"/>
              <a:t>Certain color combinations should be avoided</a:t>
            </a:r>
          </a:p>
          <a:p>
            <a:pPr lvl="1"/>
            <a:r>
              <a:rPr lang="en-US" dirty="0" smtClean="0"/>
              <a:t>Red &amp; Green, Green &amp; Brown, Blue &amp; Purple, Green &amp; Blue, Light Green &amp; Yellow, Blue &amp; Grey, Green &amp; Grey, </a:t>
            </a:r>
            <a:br>
              <a:rPr lang="en-US" dirty="0" smtClean="0"/>
            </a:br>
            <a:r>
              <a:rPr lang="en-US" dirty="0" smtClean="0"/>
              <a:t>Green &amp; Black</a:t>
            </a:r>
          </a:p>
          <a:p>
            <a:r>
              <a:rPr lang="en-US" dirty="0" smtClean="0"/>
              <a:t>Contrast between two colors should be strong.</a:t>
            </a:r>
          </a:p>
          <a:p>
            <a:pPr lvl="1"/>
            <a:r>
              <a:rPr lang="en-US" dirty="0" smtClean="0"/>
              <a:t>Charts and graphs should use data labels and/or patterns</a:t>
            </a:r>
          </a:p>
          <a:p>
            <a:pPr lvl="1"/>
            <a:r>
              <a:rPr lang="en-US" dirty="0" smtClean="0"/>
              <a:t>Tools</a:t>
            </a:r>
          </a:p>
          <a:p>
            <a:pPr lvl="2"/>
            <a:r>
              <a:rPr lang="en-US" dirty="0" smtClean="0">
                <a:hlinkClick r:id="rId2"/>
              </a:rPr>
              <a:t>SSB Art Group Color Contrast Checker</a:t>
            </a:r>
            <a:endParaRPr lang="en-US" dirty="0" smtClean="0"/>
          </a:p>
          <a:p>
            <a:pPr lvl="2"/>
            <a:r>
              <a:rPr lang="en-US" dirty="0" smtClean="0">
                <a:hlinkClick r:id="rId3"/>
              </a:rPr>
              <a:t>Colorsafe.co</a:t>
            </a:r>
            <a:endParaRPr lang="en-US" dirty="0" smtClean="0"/>
          </a:p>
          <a:p>
            <a:pPr lvl="1"/>
            <a:endParaRPr lang="en-US" dirty="0" smtClean="0"/>
          </a:p>
          <a:p>
            <a:pPr lvl="1"/>
            <a:endParaRPr lang="en-US" dirty="0"/>
          </a:p>
        </p:txBody>
      </p:sp>
      <p:sp>
        <p:nvSpPr>
          <p:cNvPr id="2" name="Title 1"/>
          <p:cNvSpPr>
            <a:spLocks noGrp="1"/>
          </p:cNvSpPr>
          <p:nvPr>
            <p:ph type="title"/>
          </p:nvPr>
        </p:nvSpPr>
        <p:spPr>
          <a:xfrm>
            <a:off x="677333" y="609600"/>
            <a:ext cx="8799175" cy="1320800"/>
          </a:xfrm>
        </p:spPr>
        <p:txBody>
          <a:bodyPr>
            <a:normAutofit/>
          </a:bodyPr>
          <a:lstStyle/>
          <a:p>
            <a:r>
              <a:rPr lang="en-US" sz="3200" dirty="0" smtClean="0"/>
              <a:t>Do Not Rely on Color Alone to Convey Meaning</a:t>
            </a:r>
            <a:endParaRPr lang="en-US" sz="3200" dirty="0"/>
          </a:p>
        </p:txBody>
      </p:sp>
    </p:spTree>
    <p:extLst>
      <p:ext uri="{BB962C8B-B14F-4D97-AF65-F5344CB8AC3E}">
        <p14:creationId xmlns:p14="http://schemas.microsoft.com/office/powerpoint/2010/main" val="106619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Good example of chart. Pie slice colors are separated by white space, data labels are included."/>
          <p:cNvGraphicFramePr>
            <a:graphicFrameLocks noGrp="1"/>
          </p:cNvGraphicFramePr>
          <p:nvPr>
            <p:ph idx="1"/>
            <p:extLst>
              <p:ext uri="{D42A27DB-BD31-4B8C-83A1-F6EECF244321}">
                <p14:modId xmlns:p14="http://schemas.microsoft.com/office/powerpoint/2010/main" val="3149854019"/>
              </p:ext>
            </p:extLst>
          </p:nvPr>
        </p:nvGraphicFramePr>
        <p:xfrm>
          <a:off x="3170980" y="1440875"/>
          <a:ext cx="6544830" cy="5153890"/>
        </p:xfrm>
        <a:graphic>
          <a:graphicData uri="http://schemas.openxmlformats.org/drawingml/2006/chart">
            <c:chart xmlns:c="http://schemas.openxmlformats.org/drawingml/2006/chart" xmlns:r="http://schemas.openxmlformats.org/officeDocument/2006/relationships" r:id="rId2"/>
          </a:graphicData>
        </a:graphic>
      </p:graphicFrame>
      <p:sp>
        <p:nvSpPr>
          <p:cNvPr id="8" name="Bent Arrow 7" descr="Arrow pointing from bad example to good."/>
          <p:cNvSpPr/>
          <p:nvPr/>
        </p:nvSpPr>
        <p:spPr>
          <a:xfrm flipV="1">
            <a:off x="1270430" y="3727122"/>
            <a:ext cx="2539569" cy="1509896"/>
          </a:xfrm>
          <a:prstGeom prst="bentArrow">
            <a:avLst>
              <a:gd name="adj1" fmla="val 32477"/>
              <a:gd name="adj2" fmla="val 31516"/>
              <a:gd name="adj3" fmla="val 44269"/>
              <a:gd name="adj4" fmla="val 446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Content Placeholder 5" descr="Example of bad chart. Slice colors are indistinguishable for color blind users. No data labels for screen reader users."/>
          <p:cNvGraphicFramePr>
            <a:graphicFrameLocks/>
          </p:cNvGraphicFramePr>
          <p:nvPr>
            <p:extLst>
              <p:ext uri="{D42A27DB-BD31-4B8C-83A1-F6EECF244321}">
                <p14:modId xmlns:p14="http://schemas.microsoft.com/office/powerpoint/2010/main" val="231206959"/>
              </p:ext>
            </p:extLst>
          </p:nvPr>
        </p:nvGraphicFramePr>
        <p:xfrm>
          <a:off x="235526" y="1440875"/>
          <a:ext cx="3399847" cy="219619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Color Contrast Chart Example</a:t>
            </a:r>
            <a:endParaRPr lang="en-US" dirty="0"/>
          </a:p>
        </p:txBody>
      </p:sp>
    </p:spTree>
    <p:extLst>
      <p:ext uri="{BB962C8B-B14F-4D97-AF65-F5344CB8AC3E}">
        <p14:creationId xmlns:p14="http://schemas.microsoft.com/office/powerpoint/2010/main" val="2216530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to Standards/Non-HTML Content</a:t>
            </a:r>
            <a:endParaRPr lang="en-US" dirty="0"/>
          </a:p>
        </p:txBody>
      </p:sp>
      <p:sp>
        <p:nvSpPr>
          <p:cNvPr id="3" name="Content Placeholder 2"/>
          <p:cNvSpPr>
            <a:spLocks noGrp="1"/>
          </p:cNvSpPr>
          <p:nvPr>
            <p:ph idx="1"/>
          </p:nvPr>
        </p:nvSpPr>
        <p:spPr>
          <a:xfrm>
            <a:off x="677333" y="2160589"/>
            <a:ext cx="8799175" cy="3880773"/>
          </a:xfrm>
        </p:spPr>
        <p:txBody>
          <a:bodyPr>
            <a:normAutofit/>
          </a:bodyPr>
          <a:lstStyle/>
          <a:p>
            <a:r>
              <a:rPr lang="en-US" sz="2400" dirty="0" smtClean="0"/>
              <a:t>Mostly relevant to website design</a:t>
            </a:r>
          </a:p>
          <a:p>
            <a:pPr lvl="1"/>
            <a:r>
              <a:rPr lang="en-US" sz="2000" dirty="0" smtClean="0"/>
              <a:t>Many different languages and versions</a:t>
            </a:r>
          </a:p>
          <a:p>
            <a:pPr lvl="1"/>
            <a:r>
              <a:rPr lang="en-US" sz="2000" dirty="0" smtClean="0"/>
              <a:t>Designing using the latest version of software or language lead to more robust content.</a:t>
            </a:r>
            <a:br>
              <a:rPr lang="en-US" sz="2000" dirty="0" smtClean="0"/>
            </a:br>
            <a:endParaRPr lang="en-US" sz="2000" dirty="0" smtClean="0"/>
          </a:p>
          <a:p>
            <a:r>
              <a:rPr lang="en-US" sz="2400" dirty="0" smtClean="0"/>
              <a:t>Non-HTML content refers to all of the PDF, Microsoft Excel, and PowerPoint files that are accessible to the public</a:t>
            </a:r>
            <a:endParaRPr lang="en-US" sz="2400" dirty="0"/>
          </a:p>
        </p:txBody>
      </p:sp>
    </p:spTree>
    <p:extLst>
      <p:ext uri="{BB962C8B-B14F-4D97-AF65-F5344CB8AC3E}">
        <p14:creationId xmlns:p14="http://schemas.microsoft.com/office/powerpoint/2010/main" val="1230582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329" y="2217837"/>
            <a:ext cx="9098678" cy="3591291"/>
          </a:xfrm>
        </p:spPr>
        <p:txBody>
          <a:bodyPr numCol="2">
            <a:normAutofit/>
          </a:bodyPr>
          <a:lstStyle/>
          <a:p>
            <a:r>
              <a:rPr lang="en-US" sz="2800" dirty="0" smtClean="0"/>
              <a:t>Visual Impairments</a:t>
            </a:r>
          </a:p>
          <a:p>
            <a:pPr lvl="1"/>
            <a:r>
              <a:rPr lang="en-US" sz="2400" dirty="0" smtClean="0"/>
              <a:t>Screen Readers</a:t>
            </a:r>
          </a:p>
          <a:p>
            <a:pPr lvl="1"/>
            <a:r>
              <a:rPr lang="en-US" sz="2400" dirty="0" smtClean="0"/>
              <a:t>Color Blindness</a:t>
            </a:r>
            <a:br>
              <a:rPr lang="en-US" sz="2400" dirty="0" smtClean="0"/>
            </a:br>
            <a:endParaRPr lang="en-US" sz="2400" dirty="0" smtClean="0"/>
          </a:p>
          <a:p>
            <a:r>
              <a:rPr lang="en-US" sz="2800" dirty="0" smtClean="0"/>
              <a:t>Hearing Impairments</a:t>
            </a:r>
          </a:p>
          <a:p>
            <a:pPr lvl="1"/>
            <a:r>
              <a:rPr lang="en-US" sz="2400" dirty="0" smtClean="0"/>
              <a:t>Closed Captioning</a:t>
            </a:r>
          </a:p>
          <a:p>
            <a:pPr lvl="1"/>
            <a:r>
              <a:rPr lang="en-US" sz="2400" dirty="0" smtClean="0"/>
              <a:t>Audio Transcripts</a:t>
            </a:r>
          </a:p>
          <a:p>
            <a:r>
              <a:rPr lang="en-US" sz="2800" dirty="0" smtClean="0"/>
              <a:t>Fine Motor Impairments</a:t>
            </a:r>
          </a:p>
          <a:p>
            <a:pPr lvl="1"/>
            <a:r>
              <a:rPr lang="en-US" sz="2400" dirty="0" smtClean="0"/>
              <a:t>Alternate Input Devices</a:t>
            </a:r>
          </a:p>
          <a:p>
            <a:pPr lvl="1"/>
            <a:r>
              <a:rPr lang="en-US" sz="2400" dirty="0" smtClean="0"/>
              <a:t>Keyboard Navigation</a:t>
            </a:r>
            <a:br>
              <a:rPr lang="en-US" sz="2400" dirty="0" smtClean="0"/>
            </a:br>
            <a:endParaRPr lang="en-US" sz="2400" dirty="0" smtClean="0"/>
          </a:p>
          <a:p>
            <a:r>
              <a:rPr lang="en-US" sz="2800" dirty="0" smtClean="0"/>
              <a:t>Cognitive Impairments</a:t>
            </a:r>
          </a:p>
          <a:p>
            <a:pPr lvl="1"/>
            <a:r>
              <a:rPr lang="en-US" sz="2400" dirty="0" smtClean="0"/>
              <a:t>Simple Language</a:t>
            </a:r>
          </a:p>
          <a:p>
            <a:pPr lvl="1"/>
            <a:r>
              <a:rPr lang="en-US" sz="2400" dirty="0" smtClean="0"/>
              <a:t>Common Sense Navigation</a:t>
            </a:r>
            <a:endParaRPr lang="en-US" sz="2400" dirty="0"/>
          </a:p>
        </p:txBody>
      </p:sp>
      <p:sp>
        <p:nvSpPr>
          <p:cNvPr id="2" name="Title 1"/>
          <p:cNvSpPr>
            <a:spLocks noGrp="1"/>
          </p:cNvSpPr>
          <p:nvPr>
            <p:ph type="title"/>
          </p:nvPr>
        </p:nvSpPr>
        <p:spPr/>
        <p:txBody>
          <a:bodyPr/>
          <a:lstStyle/>
          <a:p>
            <a:r>
              <a:rPr lang="en-US" dirty="0" smtClean="0">
                <a:solidFill>
                  <a:srgbClr val="007FAA"/>
                </a:solidFill>
              </a:rPr>
              <a:t>Challenges for Disabled Individuals</a:t>
            </a:r>
            <a:endParaRPr lang="en-US" dirty="0">
              <a:solidFill>
                <a:srgbClr val="007FAA"/>
              </a:solidFill>
            </a:endParaRPr>
          </a:p>
        </p:txBody>
      </p:sp>
    </p:spTree>
    <p:extLst>
      <p:ext uri="{BB962C8B-B14F-4D97-AF65-F5344CB8AC3E}">
        <p14:creationId xmlns:p14="http://schemas.microsoft.com/office/powerpoint/2010/main" val="99777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 screen in Microsoft Word"/>
          <p:cNvPicPr>
            <a:picLocks noChangeAspect="1"/>
          </p:cNvPicPr>
          <p:nvPr/>
        </p:nvPicPr>
        <p:blipFill rotWithShape="1">
          <a:blip r:embed="rId2">
            <a:extLst>
              <a:ext uri="{28A0092B-C50C-407E-A947-70E740481C1C}">
                <a14:useLocalDpi xmlns:a14="http://schemas.microsoft.com/office/drawing/2010/main" val="0"/>
              </a:ext>
            </a:extLst>
          </a:blip>
          <a:srcRect b="57980"/>
          <a:stretch/>
        </p:blipFill>
        <p:spPr>
          <a:xfrm>
            <a:off x="438225" y="3560618"/>
            <a:ext cx="7436277" cy="2881745"/>
          </a:xfrm>
          <a:prstGeom prst="rect">
            <a:avLst/>
          </a:prstGeom>
        </p:spPr>
      </p:pic>
      <p:sp>
        <p:nvSpPr>
          <p:cNvPr id="5" name="Right Arrow 4" descr="Arrow pointing to Title field in Microsoft Office"/>
          <p:cNvSpPr/>
          <p:nvPr/>
        </p:nvSpPr>
        <p:spPr>
          <a:xfrm>
            <a:off x="4378037" y="5777733"/>
            <a:ext cx="983672" cy="2909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77334" y="1717965"/>
            <a:ext cx="8596668" cy="1842654"/>
          </a:xfrm>
        </p:spPr>
        <p:txBody>
          <a:bodyPr>
            <a:normAutofit/>
          </a:bodyPr>
          <a:lstStyle/>
          <a:p>
            <a:r>
              <a:rPr lang="en-US" sz="2400" dirty="0" smtClean="0"/>
              <a:t>Set the Title on the Info screen for the document</a:t>
            </a:r>
          </a:p>
          <a:p>
            <a:r>
              <a:rPr lang="en-US" sz="2400" dirty="0" smtClean="0"/>
              <a:t>First thing read by screen readers</a:t>
            </a:r>
          </a:p>
          <a:p>
            <a:r>
              <a:rPr lang="en-US" sz="2400" dirty="0" smtClean="0"/>
              <a:t>Doesn’t have to exactly match title in document</a:t>
            </a:r>
            <a:endParaRPr lang="en-US" sz="2400" dirty="0"/>
          </a:p>
        </p:txBody>
      </p:sp>
      <p:sp>
        <p:nvSpPr>
          <p:cNvPr id="2" name="Title 1"/>
          <p:cNvSpPr>
            <a:spLocks noGrp="1"/>
          </p:cNvSpPr>
          <p:nvPr>
            <p:ph type="title"/>
          </p:nvPr>
        </p:nvSpPr>
        <p:spPr/>
        <p:txBody>
          <a:bodyPr/>
          <a:lstStyle/>
          <a:p>
            <a:r>
              <a:rPr lang="en-US" dirty="0" smtClean="0"/>
              <a:t>Setting the Title in Microsoft Office</a:t>
            </a:r>
            <a:endParaRPr lang="en-US" dirty="0"/>
          </a:p>
        </p:txBody>
      </p:sp>
    </p:spTree>
    <p:extLst>
      <p:ext uri="{BB962C8B-B14F-4D97-AF65-F5344CB8AC3E}">
        <p14:creationId xmlns:p14="http://schemas.microsoft.com/office/powerpoint/2010/main" val="143322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accessibility checker in Microsoft Word is found under Check for Issu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578" y="1403206"/>
            <a:ext cx="3171825" cy="4314825"/>
          </a:xfrm>
          <a:prstGeom prst="rect">
            <a:avLst/>
          </a:prstGeom>
        </p:spPr>
      </p:pic>
      <p:sp>
        <p:nvSpPr>
          <p:cNvPr id="3" name="Content Placeholder 2"/>
          <p:cNvSpPr>
            <a:spLocks noGrp="1"/>
          </p:cNvSpPr>
          <p:nvPr>
            <p:ph idx="1"/>
          </p:nvPr>
        </p:nvSpPr>
        <p:spPr>
          <a:xfrm>
            <a:off x="677334" y="1717964"/>
            <a:ext cx="4795211" cy="4571999"/>
          </a:xfrm>
        </p:spPr>
        <p:txBody>
          <a:bodyPr>
            <a:normAutofit/>
          </a:bodyPr>
          <a:lstStyle/>
          <a:p>
            <a:r>
              <a:rPr lang="en-US" sz="2400" dirty="0" smtClean="0"/>
              <a:t>Use the built-in accessibility checker in</a:t>
            </a:r>
          </a:p>
          <a:p>
            <a:pPr lvl="1"/>
            <a:r>
              <a:rPr lang="en-US" sz="2200" dirty="0" smtClean="0"/>
              <a:t>Microsoft Excel</a:t>
            </a:r>
          </a:p>
          <a:p>
            <a:pPr lvl="1"/>
            <a:r>
              <a:rPr lang="en-US" sz="2200" dirty="0" smtClean="0"/>
              <a:t>Microsoft PowerPoint</a:t>
            </a:r>
          </a:p>
          <a:p>
            <a:pPr lvl="1"/>
            <a:r>
              <a:rPr lang="en-US" sz="2200" dirty="0" smtClean="0"/>
              <a:t>Microsoft Word</a:t>
            </a:r>
            <a:br>
              <a:rPr lang="en-US" sz="2200" dirty="0" smtClean="0"/>
            </a:br>
            <a:endParaRPr lang="en-US" sz="2200" dirty="0" smtClean="0"/>
          </a:p>
          <a:p>
            <a:r>
              <a:rPr lang="en-US" sz="2400" dirty="0" smtClean="0"/>
              <a:t>The checker is not available in Microsoft Publisher</a:t>
            </a:r>
            <a:endParaRPr lang="en-US" sz="2400" dirty="0"/>
          </a:p>
        </p:txBody>
      </p:sp>
      <p:sp>
        <p:nvSpPr>
          <p:cNvPr id="2" name="Title 1"/>
          <p:cNvSpPr>
            <a:spLocks noGrp="1"/>
          </p:cNvSpPr>
          <p:nvPr>
            <p:ph type="title"/>
          </p:nvPr>
        </p:nvSpPr>
        <p:spPr/>
        <p:txBody>
          <a:bodyPr/>
          <a:lstStyle/>
          <a:p>
            <a:r>
              <a:rPr lang="en-US" dirty="0" smtClean="0"/>
              <a:t>Microsoft Office Accessibility Checker</a:t>
            </a:r>
            <a:endParaRPr lang="en-US" dirty="0"/>
          </a:p>
        </p:txBody>
      </p:sp>
    </p:spTree>
    <p:extLst>
      <p:ext uri="{BB962C8B-B14F-4D97-AF65-F5344CB8AC3E}">
        <p14:creationId xmlns:p14="http://schemas.microsoft.com/office/powerpoint/2010/main" val="3683401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Office Application Notes</a:t>
            </a:r>
            <a:endParaRPr lang="en-US" dirty="0"/>
          </a:p>
        </p:txBody>
      </p:sp>
      <p:sp>
        <p:nvSpPr>
          <p:cNvPr id="3" name="Content Placeholder 2"/>
          <p:cNvSpPr>
            <a:spLocks noGrp="1"/>
          </p:cNvSpPr>
          <p:nvPr>
            <p:ph idx="1"/>
          </p:nvPr>
        </p:nvSpPr>
        <p:spPr>
          <a:xfrm>
            <a:off x="677335" y="1524000"/>
            <a:ext cx="8411248" cy="5237017"/>
          </a:xfrm>
        </p:spPr>
        <p:txBody>
          <a:bodyPr>
            <a:noAutofit/>
          </a:bodyPr>
          <a:lstStyle/>
          <a:p>
            <a:pPr>
              <a:spcAft>
                <a:spcPts val="600"/>
              </a:spcAft>
            </a:pPr>
            <a:r>
              <a:rPr lang="en-US" sz="2400" dirty="0" smtClean="0"/>
              <a:t>Microsoft Excel</a:t>
            </a:r>
          </a:p>
          <a:p>
            <a:pPr lvl="1">
              <a:spcAft>
                <a:spcPts val="600"/>
              </a:spcAft>
            </a:pPr>
            <a:r>
              <a:rPr lang="en-US" sz="2000" dirty="0" smtClean="0"/>
              <a:t>All worksheets should have unique names</a:t>
            </a:r>
          </a:p>
          <a:p>
            <a:pPr lvl="1">
              <a:spcAft>
                <a:spcPts val="600"/>
              </a:spcAft>
            </a:pPr>
            <a:r>
              <a:rPr lang="en-US" sz="2000" dirty="0" smtClean="0"/>
              <a:t>All blank worksheets should be removed</a:t>
            </a:r>
          </a:p>
          <a:p>
            <a:pPr>
              <a:spcAft>
                <a:spcPts val="600"/>
              </a:spcAft>
            </a:pPr>
            <a:r>
              <a:rPr lang="en-US" sz="2400" dirty="0" smtClean="0"/>
              <a:t>Microsoft PowerPoint</a:t>
            </a:r>
          </a:p>
          <a:p>
            <a:pPr lvl="1">
              <a:spcAft>
                <a:spcPts val="600"/>
              </a:spcAft>
            </a:pPr>
            <a:r>
              <a:rPr lang="en-US" sz="2000" dirty="0" smtClean="0"/>
              <a:t>All slides should have unique titles</a:t>
            </a:r>
          </a:p>
          <a:p>
            <a:pPr lvl="1">
              <a:spcAft>
                <a:spcPts val="600"/>
              </a:spcAft>
            </a:pPr>
            <a:r>
              <a:rPr lang="en-US" sz="2000" dirty="0" smtClean="0"/>
              <a:t>Check the reading order of each slide using the “Selection” pane found under the “Select” option on the Home ribbon</a:t>
            </a:r>
          </a:p>
          <a:p>
            <a:pPr>
              <a:spcAft>
                <a:spcPts val="600"/>
              </a:spcAft>
            </a:pPr>
            <a:r>
              <a:rPr lang="en-US" sz="2400" dirty="0" smtClean="0"/>
              <a:t>Microsoft Publisher</a:t>
            </a:r>
          </a:p>
          <a:p>
            <a:pPr lvl="1">
              <a:spcAft>
                <a:spcPts val="600"/>
              </a:spcAft>
            </a:pPr>
            <a:r>
              <a:rPr lang="en-US" sz="2000" dirty="0" smtClean="0"/>
              <a:t>Publisher is designed for PRINT. Some accessibility features are not available.</a:t>
            </a:r>
            <a:endParaRPr lang="en-US" sz="2000" dirty="0"/>
          </a:p>
        </p:txBody>
      </p:sp>
    </p:spTree>
    <p:extLst>
      <p:ext uri="{BB962C8B-B14F-4D97-AF65-F5344CB8AC3E}">
        <p14:creationId xmlns:p14="http://schemas.microsoft.com/office/powerpoint/2010/main" val="278679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Docs</a:t>
            </a:r>
            <a:endParaRPr lang="en-US" dirty="0"/>
          </a:p>
        </p:txBody>
      </p:sp>
      <p:sp>
        <p:nvSpPr>
          <p:cNvPr id="3" name="Content Placeholder 2"/>
          <p:cNvSpPr>
            <a:spLocks noGrp="1"/>
          </p:cNvSpPr>
          <p:nvPr>
            <p:ph idx="1"/>
          </p:nvPr>
        </p:nvSpPr>
        <p:spPr>
          <a:xfrm>
            <a:off x="677335" y="1524000"/>
            <a:ext cx="8411248" cy="5237017"/>
          </a:xfrm>
        </p:spPr>
        <p:txBody>
          <a:bodyPr>
            <a:noAutofit/>
          </a:bodyPr>
          <a:lstStyle/>
          <a:p>
            <a:pPr>
              <a:spcAft>
                <a:spcPts val="600"/>
              </a:spcAft>
            </a:pPr>
            <a:r>
              <a:rPr lang="en-US" sz="2400" dirty="0" smtClean="0"/>
              <a:t>Google Docs currently only has the following accessibility features</a:t>
            </a:r>
          </a:p>
          <a:p>
            <a:pPr lvl="1">
              <a:spcBef>
                <a:spcPts val="600"/>
              </a:spcBef>
            </a:pPr>
            <a:r>
              <a:rPr lang="en-US" sz="1800" dirty="0" smtClean="0"/>
              <a:t>Setting Alternative Text for images</a:t>
            </a:r>
          </a:p>
          <a:p>
            <a:pPr lvl="1">
              <a:spcBef>
                <a:spcPts val="600"/>
              </a:spcBef>
            </a:pPr>
            <a:r>
              <a:rPr lang="en-US" sz="1800" dirty="0" smtClean="0"/>
              <a:t>Using headers for structure</a:t>
            </a:r>
          </a:p>
          <a:p>
            <a:pPr>
              <a:spcAft>
                <a:spcPts val="600"/>
              </a:spcAft>
            </a:pPr>
            <a:r>
              <a:rPr lang="en-US" sz="2400" dirty="0" smtClean="0"/>
              <a:t>If you need to share a Google Doc accessibly, you should</a:t>
            </a:r>
          </a:p>
          <a:p>
            <a:pPr lvl="1">
              <a:spcBef>
                <a:spcPts val="600"/>
              </a:spcBef>
            </a:pPr>
            <a:r>
              <a:rPr lang="en-US" sz="1800" dirty="0" smtClean="0"/>
              <a:t>Download it as a Microsoft Word document</a:t>
            </a:r>
          </a:p>
          <a:p>
            <a:pPr lvl="1">
              <a:spcBef>
                <a:spcPts val="600"/>
              </a:spcBef>
            </a:pPr>
            <a:r>
              <a:rPr lang="en-US" sz="1800" dirty="0" smtClean="0"/>
              <a:t>Run the accessibility checker and fix any errors</a:t>
            </a:r>
          </a:p>
          <a:p>
            <a:pPr lvl="1">
              <a:spcBef>
                <a:spcPts val="600"/>
              </a:spcBef>
            </a:pPr>
            <a:r>
              <a:rPr lang="en-US" sz="1800" dirty="0" smtClean="0"/>
              <a:t>Either share the Word document OR</a:t>
            </a:r>
          </a:p>
          <a:p>
            <a:pPr lvl="2">
              <a:spcBef>
                <a:spcPts val="600"/>
              </a:spcBef>
            </a:pPr>
            <a:r>
              <a:rPr lang="en-US" sz="1800" dirty="0" smtClean="0"/>
              <a:t>Convert it to a PDF and check accessibility in Acrobat Pro</a:t>
            </a:r>
          </a:p>
          <a:p>
            <a:pPr>
              <a:spcAft>
                <a:spcPts val="600"/>
              </a:spcAft>
            </a:pPr>
            <a:r>
              <a:rPr lang="en-US" sz="2400" dirty="0" smtClean="0"/>
              <a:t>It is not recommended to download the Doc directly</a:t>
            </a:r>
            <a:br>
              <a:rPr lang="en-US" sz="2400" dirty="0" smtClean="0"/>
            </a:br>
            <a:r>
              <a:rPr lang="en-US" sz="2400" dirty="0" smtClean="0"/>
              <a:t>to PDF</a:t>
            </a:r>
            <a:r>
              <a:rPr lang="en-US" sz="2400" dirty="0" smtClean="0"/>
              <a:t>.</a:t>
            </a:r>
          </a:p>
          <a:p>
            <a:pPr>
              <a:spcAft>
                <a:spcPts val="600"/>
              </a:spcAft>
            </a:pPr>
            <a:r>
              <a:rPr lang="en-US" sz="2400" dirty="0" smtClean="0"/>
              <a:t>Add-On: </a:t>
            </a:r>
            <a:r>
              <a:rPr lang="en-US" sz="2400" dirty="0" smtClean="0">
                <a:hlinkClick r:id="rId2"/>
              </a:rPr>
              <a:t>Grackle Docs</a:t>
            </a:r>
            <a:r>
              <a:rPr lang="en-US" sz="2400" dirty="0" smtClean="0"/>
              <a:t> </a:t>
            </a:r>
            <a:r>
              <a:rPr lang="en-US" sz="2000" dirty="0" smtClean="0"/>
              <a:t>(checker free, tagged PDFs $$)</a:t>
            </a:r>
            <a:endParaRPr lang="en-US" sz="2000" dirty="0"/>
          </a:p>
        </p:txBody>
      </p:sp>
    </p:spTree>
    <p:extLst>
      <p:ext uri="{BB962C8B-B14F-4D97-AF65-F5344CB8AC3E}">
        <p14:creationId xmlns:p14="http://schemas.microsoft.com/office/powerpoint/2010/main" val="573077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in Adobe InDesign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60782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agraph Style Options dialog box from Adobe InDesign C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691640"/>
            <a:ext cx="5888447" cy="5166360"/>
          </a:xfrm>
          <a:prstGeom prst="rect">
            <a:avLst/>
          </a:prstGeom>
        </p:spPr>
      </p:pic>
      <p:sp>
        <p:nvSpPr>
          <p:cNvPr id="5" name="Content Placeholder 4"/>
          <p:cNvSpPr>
            <a:spLocks noGrp="1"/>
          </p:cNvSpPr>
          <p:nvPr>
            <p:ph idx="1"/>
          </p:nvPr>
        </p:nvSpPr>
        <p:spPr>
          <a:xfrm>
            <a:off x="6693408" y="1691640"/>
            <a:ext cx="2871216" cy="4882895"/>
          </a:xfrm>
        </p:spPr>
        <p:txBody>
          <a:bodyPr>
            <a:normAutofit/>
          </a:bodyPr>
          <a:lstStyle/>
          <a:p>
            <a:r>
              <a:rPr lang="en-US" sz="2400" dirty="0" smtClean="0"/>
              <a:t>Paragraph and Character Style Options &gt; Export Tagging</a:t>
            </a:r>
          </a:p>
          <a:p>
            <a:r>
              <a:rPr lang="en-US" sz="2400" dirty="0" smtClean="0"/>
              <a:t>OR</a:t>
            </a:r>
          </a:p>
          <a:p>
            <a:r>
              <a:rPr lang="en-US" sz="2400" dirty="0" smtClean="0"/>
              <a:t>“Edit All Export Tags…” in the </a:t>
            </a:r>
            <a:r>
              <a:rPr lang="en-US" sz="2400" dirty="0" err="1" smtClean="0"/>
              <a:t>flyout</a:t>
            </a:r>
            <a:r>
              <a:rPr lang="en-US" sz="2400" dirty="0" smtClean="0"/>
              <a:t> menu for Paragraph Styles and Character Styles</a:t>
            </a:r>
            <a:endParaRPr lang="en-US" sz="2400" dirty="0"/>
          </a:p>
        </p:txBody>
      </p:sp>
      <p:sp>
        <p:nvSpPr>
          <p:cNvPr id="4" name="Title 3"/>
          <p:cNvSpPr>
            <a:spLocks noGrp="1"/>
          </p:cNvSpPr>
          <p:nvPr>
            <p:ph type="title"/>
          </p:nvPr>
        </p:nvSpPr>
        <p:spPr/>
        <p:txBody>
          <a:bodyPr/>
          <a:lstStyle/>
          <a:p>
            <a:r>
              <a:rPr lang="en-US" dirty="0" smtClean="0"/>
              <a:t>Mapping Styles in InDesign</a:t>
            </a:r>
            <a:endParaRPr lang="en-US" dirty="0"/>
          </a:p>
        </p:txBody>
      </p:sp>
    </p:spTree>
    <p:extLst>
      <p:ext uri="{BB962C8B-B14F-4D97-AF65-F5344CB8AC3E}">
        <p14:creationId xmlns:p14="http://schemas.microsoft.com/office/powerpoint/2010/main" val="329559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bject Export Options dialog box from Adobe InDesign C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6033" y="3716084"/>
            <a:ext cx="3925235" cy="2945701"/>
          </a:xfrm>
          <a:prstGeom prst="rect">
            <a:avLst/>
          </a:prstGeom>
        </p:spPr>
      </p:pic>
      <p:pic>
        <p:nvPicPr>
          <p:cNvPr id="6" name="Picture 5" descr="Right-click object menu box from Adobe InDesign CC with &quot;Object Export Options&quot;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627633"/>
            <a:ext cx="2271729" cy="5034152"/>
          </a:xfrm>
          <a:prstGeom prst="rect">
            <a:avLst/>
          </a:prstGeom>
        </p:spPr>
      </p:pic>
      <p:sp>
        <p:nvSpPr>
          <p:cNvPr id="3" name="Content Placeholder 2"/>
          <p:cNvSpPr>
            <a:spLocks noGrp="1"/>
          </p:cNvSpPr>
          <p:nvPr>
            <p:ph idx="1"/>
          </p:nvPr>
        </p:nvSpPr>
        <p:spPr>
          <a:xfrm>
            <a:off x="3246120" y="1627633"/>
            <a:ext cx="6027882" cy="1947672"/>
          </a:xfrm>
        </p:spPr>
        <p:txBody>
          <a:bodyPr>
            <a:normAutofit/>
          </a:bodyPr>
          <a:lstStyle/>
          <a:p>
            <a:r>
              <a:rPr lang="en-US" sz="2400" dirty="0" smtClean="0"/>
              <a:t>Right-click any object and choose “Object Export Options”</a:t>
            </a:r>
          </a:p>
          <a:p>
            <a:r>
              <a:rPr lang="en-US" sz="2400" dirty="0" smtClean="0"/>
              <a:t>Change source to “Custom” and enter text in the box</a:t>
            </a:r>
            <a:endParaRPr lang="en-US" sz="2400" dirty="0"/>
          </a:p>
        </p:txBody>
      </p:sp>
      <p:sp>
        <p:nvSpPr>
          <p:cNvPr id="2" name="Title 1"/>
          <p:cNvSpPr>
            <a:spLocks noGrp="1"/>
          </p:cNvSpPr>
          <p:nvPr>
            <p:ph type="title"/>
          </p:nvPr>
        </p:nvSpPr>
        <p:spPr/>
        <p:txBody>
          <a:bodyPr/>
          <a:lstStyle/>
          <a:p>
            <a:r>
              <a:rPr lang="en-US" dirty="0" smtClean="0"/>
              <a:t>Alternative Text in InDesign</a:t>
            </a:r>
            <a:endParaRPr lang="en-US" dirty="0"/>
          </a:p>
        </p:txBody>
      </p:sp>
    </p:spTree>
    <p:extLst>
      <p:ext uri="{BB962C8B-B14F-4D97-AF65-F5344CB8AC3E}">
        <p14:creationId xmlns:p14="http://schemas.microsoft.com/office/powerpoint/2010/main" val="25967828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bject Export Options dialog box from Adobe InDesign CC on the Tagged PDF tab with Apply Tag &quot;Artifact&quot; highligh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5" y="2912098"/>
            <a:ext cx="4662762" cy="3499179"/>
          </a:xfrm>
          <a:prstGeom prst="rect">
            <a:avLst/>
          </a:prstGeom>
        </p:spPr>
      </p:pic>
      <p:sp>
        <p:nvSpPr>
          <p:cNvPr id="3" name="Content Placeholder 2"/>
          <p:cNvSpPr>
            <a:spLocks noGrp="1"/>
          </p:cNvSpPr>
          <p:nvPr>
            <p:ph idx="1"/>
          </p:nvPr>
        </p:nvSpPr>
        <p:spPr>
          <a:xfrm>
            <a:off x="677334" y="1810513"/>
            <a:ext cx="8596668" cy="4230850"/>
          </a:xfrm>
        </p:spPr>
        <p:txBody>
          <a:bodyPr/>
          <a:lstStyle/>
          <a:p>
            <a:r>
              <a:rPr lang="en-US" sz="2400" dirty="0" smtClean="0"/>
              <a:t>In Object Export Options, change to the “Tagged PDF” tab</a:t>
            </a:r>
          </a:p>
          <a:p>
            <a:r>
              <a:rPr lang="en-US" sz="2400" dirty="0" smtClean="0"/>
              <a:t>Change the “Apply Tag” dropdown to “Artifact”</a:t>
            </a:r>
            <a:br>
              <a:rPr lang="en-US" sz="2400" dirty="0" smtClean="0"/>
            </a:br>
            <a:endParaRPr lang="en-US" sz="2400" dirty="0" smtClean="0"/>
          </a:p>
          <a:p>
            <a:pPr marL="5202238"/>
            <a:r>
              <a:rPr lang="en-US" dirty="0" smtClean="0"/>
              <a:t>Artifacts are decorative objects that do not add context to the document and are ignored by screen readers and do not require alternative text</a:t>
            </a:r>
          </a:p>
        </p:txBody>
      </p:sp>
      <p:sp>
        <p:nvSpPr>
          <p:cNvPr id="2" name="Title 1"/>
          <p:cNvSpPr>
            <a:spLocks noGrp="1"/>
          </p:cNvSpPr>
          <p:nvPr>
            <p:ph type="title"/>
          </p:nvPr>
        </p:nvSpPr>
        <p:spPr/>
        <p:txBody>
          <a:bodyPr/>
          <a:lstStyle/>
          <a:p>
            <a:r>
              <a:rPr lang="en-US" dirty="0" smtClean="0"/>
              <a:t>Artifacts in InDesign</a:t>
            </a:r>
            <a:endParaRPr lang="en-US" dirty="0"/>
          </a:p>
        </p:txBody>
      </p:sp>
    </p:spTree>
    <p:extLst>
      <p:ext uri="{BB962C8B-B14F-4D97-AF65-F5344CB8AC3E}">
        <p14:creationId xmlns:p14="http://schemas.microsoft.com/office/powerpoint/2010/main" val="3806527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ttom half)"/>
          <p:cNvPicPr>
            <a:picLocks noChangeAspect="1"/>
          </p:cNvPicPr>
          <p:nvPr/>
        </p:nvPicPr>
        <p:blipFill rotWithShape="1">
          <a:blip r:embed="rId2">
            <a:extLst>
              <a:ext uri="{28A0092B-C50C-407E-A947-70E740481C1C}">
                <a14:useLocalDpi xmlns:a14="http://schemas.microsoft.com/office/drawing/2010/main" val="0"/>
              </a:ext>
            </a:extLst>
          </a:blip>
          <a:srcRect t="90378"/>
          <a:stretch/>
        </p:blipFill>
        <p:spPr>
          <a:xfrm>
            <a:off x="5987877" y="4721705"/>
            <a:ext cx="3286125" cy="816592"/>
          </a:xfrm>
          <a:prstGeom prst="rect">
            <a:avLst/>
          </a:prstGeom>
        </p:spPr>
      </p:pic>
      <p:pic>
        <p:nvPicPr>
          <p:cNvPr id="4" name="Picture 3" descr="Articles panel from Adobe InDesign CC (top half)"/>
          <p:cNvPicPr>
            <a:picLocks noChangeAspect="1"/>
          </p:cNvPicPr>
          <p:nvPr/>
        </p:nvPicPr>
        <p:blipFill rotWithShape="1">
          <a:blip r:embed="rId2">
            <a:extLst>
              <a:ext uri="{28A0092B-C50C-407E-A947-70E740481C1C}">
                <a14:useLocalDpi xmlns:a14="http://schemas.microsoft.com/office/drawing/2010/main" val="0"/>
              </a:ext>
            </a:extLst>
          </a:blip>
          <a:srcRect b="65709"/>
          <a:stretch/>
        </p:blipFill>
        <p:spPr>
          <a:xfrm>
            <a:off x="5987877" y="1810360"/>
            <a:ext cx="3286125" cy="2910233"/>
          </a:xfrm>
          <a:prstGeom prst="rect">
            <a:avLst/>
          </a:prstGeom>
        </p:spPr>
      </p:pic>
      <p:sp>
        <p:nvSpPr>
          <p:cNvPr id="3" name="Content Placeholder 2"/>
          <p:cNvSpPr>
            <a:spLocks noGrp="1"/>
          </p:cNvSpPr>
          <p:nvPr>
            <p:ph idx="1"/>
          </p:nvPr>
        </p:nvSpPr>
        <p:spPr>
          <a:xfrm>
            <a:off x="677334" y="1810360"/>
            <a:ext cx="5113866" cy="4812113"/>
          </a:xfrm>
        </p:spPr>
        <p:txBody>
          <a:bodyPr>
            <a:normAutofit/>
          </a:bodyPr>
          <a:lstStyle/>
          <a:p>
            <a:r>
              <a:rPr lang="en-US" sz="2400" dirty="0" smtClean="0"/>
              <a:t>Use the Articles panel to establish reading order</a:t>
            </a:r>
          </a:p>
          <a:p>
            <a:r>
              <a:rPr lang="en-US" sz="2400" dirty="0" smtClean="0"/>
              <a:t>Select each object on the page and drag them on to the Articles panel in the natural reading order of the document</a:t>
            </a:r>
          </a:p>
          <a:p>
            <a:r>
              <a:rPr lang="en-US" sz="2400" dirty="0" smtClean="0"/>
              <a:t>Objects can be re-ordered in the Articles panel if necessary</a:t>
            </a:r>
          </a:p>
          <a:p>
            <a:r>
              <a:rPr lang="en-US" sz="2400" dirty="0" smtClean="0"/>
              <a:t>There is an option to add all selected content to an article</a:t>
            </a:r>
            <a:endParaRPr lang="en-US" sz="2400" dirty="0"/>
          </a:p>
        </p:txBody>
      </p:sp>
      <p:sp>
        <p:nvSpPr>
          <p:cNvPr id="2" name="Title 1"/>
          <p:cNvSpPr>
            <a:spLocks noGrp="1"/>
          </p:cNvSpPr>
          <p:nvPr>
            <p:ph type="title"/>
          </p:nvPr>
        </p:nvSpPr>
        <p:spPr/>
        <p:txBody>
          <a:bodyPr/>
          <a:lstStyle/>
          <a:p>
            <a:r>
              <a:rPr lang="en-US" dirty="0" smtClean="0"/>
              <a:t>Establishing Reading Order in InDesign</a:t>
            </a:r>
            <a:endParaRPr lang="en-US" dirty="0"/>
          </a:p>
        </p:txBody>
      </p:sp>
    </p:spTree>
    <p:extLst>
      <p:ext uri="{BB962C8B-B14F-4D97-AF65-F5344CB8AC3E}">
        <p14:creationId xmlns:p14="http://schemas.microsoft.com/office/powerpoint/2010/main" val="2134027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Adobe Acrobat Professional DC with Accessible Documents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7452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Web Content Accessibility Guidelines (WCAG) 2.0</a:t>
            </a:r>
          </a:p>
          <a:p>
            <a:pPr lvl="1"/>
            <a:r>
              <a:rPr lang="en-US" dirty="0" smtClean="0"/>
              <a:t>Levels of Conformance: A, AA, AAA</a:t>
            </a:r>
          </a:p>
          <a:p>
            <a:pPr lvl="1"/>
            <a:r>
              <a:rPr lang="en-US" dirty="0" smtClean="0"/>
              <a:t>AAA is highest level</a:t>
            </a:r>
            <a:br>
              <a:rPr lang="en-US" dirty="0" smtClean="0"/>
            </a:br>
            <a:endParaRPr lang="en-US" dirty="0" smtClean="0"/>
          </a:p>
          <a:p>
            <a:r>
              <a:rPr lang="en-US" dirty="0" smtClean="0"/>
              <a:t>Section 508 Standards for Electronic and Information Technology</a:t>
            </a:r>
          </a:p>
          <a:p>
            <a:pPr lvl="1"/>
            <a:r>
              <a:rPr lang="en-US" dirty="0" smtClean="0"/>
              <a:t>US Access Board</a:t>
            </a:r>
            <a:endParaRPr lang="en-US" dirty="0"/>
          </a:p>
        </p:txBody>
      </p:sp>
      <p:sp>
        <p:nvSpPr>
          <p:cNvPr id="2" name="Title 1"/>
          <p:cNvSpPr>
            <a:spLocks noGrp="1"/>
          </p:cNvSpPr>
          <p:nvPr>
            <p:ph type="title"/>
          </p:nvPr>
        </p:nvSpPr>
        <p:spPr/>
        <p:txBody>
          <a:bodyPr/>
          <a:lstStyle/>
          <a:p>
            <a:r>
              <a:rPr lang="en-US" dirty="0" smtClean="0">
                <a:solidFill>
                  <a:srgbClr val="007FAA"/>
                </a:solidFill>
              </a:rPr>
              <a:t>Standards</a:t>
            </a:r>
            <a:endParaRPr lang="en-US" dirty="0">
              <a:solidFill>
                <a:srgbClr val="007FAA"/>
              </a:solidFill>
            </a:endParaRPr>
          </a:p>
        </p:txBody>
      </p:sp>
    </p:spTree>
    <p:extLst>
      <p:ext uri="{BB962C8B-B14F-4D97-AF65-F5344CB8AC3E}">
        <p14:creationId xmlns:p14="http://schemas.microsoft.com/office/powerpoint/2010/main" val="1214206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237019" y="2757055"/>
            <a:ext cx="4036984" cy="3277988"/>
          </a:xfrm>
          <a:prstGeom prst="rect">
            <a:avLst/>
          </a:prstGeom>
        </p:spPr>
        <p:txBody>
          <a:bodyPr vert="horz" lIns="91440" tIns="45720" rIns="91440" bIns="45720" rtlCol="0">
            <a:normAutofit/>
          </a:bodyPr>
          <a:lstStyle>
            <a:lvl1pPr marL="342900" indent="-342900">
              <a:spcBef>
                <a:spcPts val="1000"/>
              </a:spcBef>
              <a:spcAft>
                <a:spcPts val="0"/>
              </a:spcAft>
              <a:buClr>
                <a:schemeClr val="accent1"/>
              </a:buClr>
              <a:buSzPct val="80000"/>
              <a:buFont typeface="Wingdings 3" charset="2"/>
              <a:buChar char=""/>
              <a:defRPr sz="2400">
                <a:solidFill>
                  <a:schemeClr val="tx1">
                    <a:lumMod val="75000"/>
                    <a:lumOff val="25000"/>
                  </a:schemeClr>
                </a:solidFill>
              </a:defRPr>
            </a:lvl1pPr>
            <a:lvl2pPr marL="742950" lvl="1" indent="-285750">
              <a:spcBef>
                <a:spcPts val="1000"/>
              </a:spcBef>
              <a:spcAft>
                <a:spcPts val="0"/>
              </a:spcAft>
              <a:buClr>
                <a:schemeClr val="accent1"/>
              </a:buClr>
              <a:buSzPct val="80000"/>
              <a:buFont typeface="Wingdings 3" charset="2"/>
              <a:buChar char=""/>
              <a:defRPr sz="20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en-US" dirty="0"/>
              <a:t>First, run a “Full Check” on the </a:t>
            </a:r>
            <a:r>
              <a:rPr lang="en-US" dirty="0" smtClean="0"/>
              <a:t>document</a:t>
            </a:r>
          </a:p>
          <a:p>
            <a:endParaRPr lang="en-US" dirty="0"/>
          </a:p>
        </p:txBody>
      </p:sp>
      <p:pic>
        <p:nvPicPr>
          <p:cNvPr id="6" name="Content Placeholder 5" descr="Acrobat Pro DC's Accessibility Tool Sidebar menu."/>
          <p:cNvPicPr>
            <a:picLocks noGrp="1" noChangeAspect="1"/>
          </p:cNvPicPr>
          <p:nvPr>
            <p:ph idx="1"/>
          </p:nvPr>
        </p:nvPicPr>
        <p:blipFill rotWithShape="1">
          <a:blip r:embed="rId2">
            <a:extLst>
              <a:ext uri="{28A0092B-C50C-407E-A947-70E740481C1C}">
                <a14:useLocalDpi xmlns:a14="http://schemas.microsoft.com/office/drawing/2010/main" val="0"/>
              </a:ext>
            </a:extLst>
          </a:blip>
          <a:srcRect b="56077"/>
          <a:stretch/>
        </p:blipFill>
        <p:spPr>
          <a:xfrm>
            <a:off x="1759527" y="1930400"/>
            <a:ext cx="2468328" cy="4104643"/>
          </a:xfrm>
        </p:spPr>
      </p:pic>
      <p:sp>
        <p:nvSpPr>
          <p:cNvPr id="8" name="Right Arrow 7" descr="Arrow pointing to Full Check on the Acrobat Accessibility Sidebar picture."/>
          <p:cNvSpPr/>
          <p:nvPr/>
        </p:nvSpPr>
        <p:spPr>
          <a:xfrm rot="10800000">
            <a:off x="3078596" y="3386517"/>
            <a:ext cx="157941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crobat Pro DC's Accessibility Tools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68" y="1577018"/>
            <a:ext cx="1028700" cy="1371600"/>
          </a:xfrm>
          <a:prstGeom prst="rect">
            <a:avLst/>
          </a:prstGeom>
        </p:spPr>
      </p:pic>
      <p:sp>
        <p:nvSpPr>
          <p:cNvPr id="4" name="Title 3"/>
          <p:cNvSpPr>
            <a:spLocks noGrp="1"/>
          </p:cNvSpPr>
          <p:nvPr>
            <p:ph type="title"/>
          </p:nvPr>
        </p:nvSpPr>
        <p:spPr/>
        <p:txBody>
          <a:bodyPr/>
          <a:lstStyle/>
          <a:p>
            <a:r>
              <a:rPr lang="en-US" dirty="0" smtClean="0"/>
              <a:t>Acrobat Accessibility Tools</a:t>
            </a:r>
            <a:endParaRPr lang="en-US" dirty="0"/>
          </a:p>
        </p:txBody>
      </p:sp>
    </p:spTree>
    <p:extLst>
      <p:ext uri="{BB962C8B-B14F-4D97-AF65-F5344CB8AC3E}">
        <p14:creationId xmlns:p14="http://schemas.microsoft.com/office/powerpoint/2010/main" val="30322351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8800" y="2160589"/>
            <a:ext cx="3635202" cy="3880773"/>
          </a:xfrm>
        </p:spPr>
        <p:txBody>
          <a:bodyPr>
            <a:normAutofit/>
          </a:bodyPr>
          <a:lstStyle/>
          <a:p>
            <a:r>
              <a:rPr lang="en-US" sz="2400" dirty="0" smtClean="0"/>
              <a:t>Uncheck “Create accessibility report”</a:t>
            </a:r>
          </a:p>
          <a:p>
            <a:r>
              <a:rPr lang="en-US" sz="2400" dirty="0" smtClean="0"/>
              <a:t>Click “Start Checking”</a:t>
            </a:r>
            <a:endParaRPr lang="en-US" sz="2400" dirty="0"/>
          </a:p>
        </p:txBody>
      </p:sp>
      <p:pic>
        <p:nvPicPr>
          <p:cNvPr id="6" name="Picture 5" descr="Acrobat Pro DC's Accessibility Checker Options dialog b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567372"/>
            <a:ext cx="4778086" cy="5067206"/>
          </a:xfrm>
          <a:prstGeom prst="rect">
            <a:avLst/>
          </a:prstGeom>
        </p:spPr>
      </p:pic>
      <p:sp>
        <p:nvSpPr>
          <p:cNvPr id="2" name="Title 1"/>
          <p:cNvSpPr>
            <a:spLocks noGrp="1"/>
          </p:cNvSpPr>
          <p:nvPr>
            <p:ph type="title"/>
          </p:nvPr>
        </p:nvSpPr>
        <p:spPr/>
        <p:txBody>
          <a:bodyPr/>
          <a:lstStyle/>
          <a:p>
            <a:r>
              <a:rPr lang="en-US" dirty="0" smtClean="0"/>
              <a:t>Accessibility Checker Options</a:t>
            </a:r>
            <a:endParaRPr lang="en-US" dirty="0"/>
          </a:p>
        </p:txBody>
      </p:sp>
    </p:spTree>
    <p:extLst>
      <p:ext uri="{BB962C8B-B14F-4D97-AF65-F5344CB8AC3E}">
        <p14:creationId xmlns:p14="http://schemas.microsoft.com/office/powerpoint/2010/main" val="25591505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crobat Pro DC's Accessibility Sidebar"/>
          <p:cNvPicPr>
            <a:picLocks noChangeAspect="1"/>
          </p:cNvPicPr>
          <p:nvPr/>
        </p:nvPicPr>
        <p:blipFill rotWithShape="1">
          <a:blip r:embed="rId2">
            <a:extLst>
              <a:ext uri="{28A0092B-C50C-407E-A947-70E740481C1C}">
                <a14:useLocalDpi xmlns:a14="http://schemas.microsoft.com/office/drawing/2010/main" val="0"/>
              </a:ext>
            </a:extLst>
          </a:blip>
          <a:srcRect r="80442"/>
          <a:stretch/>
        </p:blipFill>
        <p:spPr>
          <a:xfrm>
            <a:off x="6134521" y="1584898"/>
            <a:ext cx="751179" cy="5032153"/>
          </a:xfrm>
          <a:prstGeom prst="rect">
            <a:avLst/>
          </a:prstGeom>
        </p:spPr>
      </p:pic>
      <p:sp>
        <p:nvSpPr>
          <p:cNvPr id="5" name="Content Placeholder 4"/>
          <p:cNvSpPr>
            <a:spLocks noGrp="1"/>
          </p:cNvSpPr>
          <p:nvPr>
            <p:ph idx="1"/>
          </p:nvPr>
        </p:nvSpPr>
        <p:spPr>
          <a:xfrm>
            <a:off x="2547689" y="2424545"/>
            <a:ext cx="3586832" cy="3575252"/>
          </a:xfrm>
        </p:spPr>
        <p:txBody>
          <a:bodyPr>
            <a:normAutofit/>
          </a:bodyPr>
          <a:lstStyle/>
          <a:p>
            <a:pPr marL="0" indent="0" algn="r">
              <a:lnSpc>
                <a:spcPts val="3400"/>
              </a:lnSpc>
              <a:buNone/>
            </a:pPr>
            <a:r>
              <a:rPr lang="en-US" sz="2400" dirty="0"/>
              <a:t>Bookmarks </a:t>
            </a:r>
            <a:r>
              <a:rPr lang="en-US" sz="2400" dirty="0">
                <a:solidFill>
                  <a:srgbClr val="006082"/>
                </a:solidFill>
                <a:latin typeface="Arial" panose="020B0604020202020204" pitchFamily="34" charset="0"/>
                <a:cs typeface="Arial" panose="020B0604020202020204" pitchFamily="34" charset="0"/>
              </a:rPr>
              <a:t>►</a:t>
            </a:r>
            <a:endParaRPr lang="en-US" sz="2400" dirty="0" smtClean="0"/>
          </a:p>
          <a:p>
            <a:pPr marL="0" indent="0" algn="r">
              <a:lnSpc>
                <a:spcPts val="3400"/>
              </a:lnSpc>
              <a:buNone/>
            </a:pPr>
            <a:r>
              <a:rPr lang="en-US" sz="2400" dirty="0" smtClean="0"/>
              <a:t>Accessibility Checker </a:t>
            </a:r>
            <a:r>
              <a:rPr lang="en-US" sz="2400" dirty="0" smtClean="0">
                <a:solidFill>
                  <a:srgbClr val="006082"/>
                </a:solidFill>
                <a:latin typeface="Arial" panose="020B0604020202020204" pitchFamily="34" charset="0"/>
                <a:cs typeface="Arial" panose="020B0604020202020204" pitchFamily="34" charset="0"/>
              </a:rPr>
              <a:t>►</a:t>
            </a:r>
          </a:p>
          <a:p>
            <a:pPr marL="0" indent="0" algn="r">
              <a:lnSpc>
                <a:spcPts val="3400"/>
              </a:lnSpc>
              <a:buNone/>
            </a:pPr>
            <a:endParaRPr lang="en-US" sz="2400" dirty="0" smtClean="0">
              <a:solidFill>
                <a:srgbClr val="006082"/>
              </a:solidFill>
            </a:endParaRPr>
          </a:p>
          <a:p>
            <a:pPr marL="0" indent="0" algn="r">
              <a:lnSpc>
                <a:spcPts val="3400"/>
              </a:lnSpc>
              <a:buNone/>
            </a:pPr>
            <a:r>
              <a:rPr lang="en-US" sz="2400" dirty="0" smtClean="0"/>
              <a:t>Content</a:t>
            </a:r>
            <a:r>
              <a:rPr lang="en-US" sz="2400" dirty="0"/>
              <a:t> </a:t>
            </a:r>
            <a:r>
              <a:rPr lang="en-US" sz="2400" dirty="0">
                <a:solidFill>
                  <a:srgbClr val="006082"/>
                </a:solidFill>
                <a:latin typeface="Arial" panose="020B0604020202020204" pitchFamily="34" charset="0"/>
                <a:cs typeface="Arial" panose="020B0604020202020204" pitchFamily="34" charset="0"/>
              </a:rPr>
              <a:t>►</a:t>
            </a:r>
            <a:endParaRPr lang="en-US" sz="2400" dirty="0" smtClean="0">
              <a:solidFill>
                <a:srgbClr val="006082"/>
              </a:solidFill>
            </a:endParaRPr>
          </a:p>
          <a:p>
            <a:pPr marL="0" indent="0" algn="r">
              <a:lnSpc>
                <a:spcPts val="3400"/>
              </a:lnSpc>
              <a:buNone/>
            </a:pPr>
            <a:r>
              <a:rPr lang="en-US" sz="2400" dirty="0" smtClean="0"/>
              <a:t>Reading Order</a:t>
            </a:r>
            <a:r>
              <a:rPr lang="en-US" sz="2400" dirty="0"/>
              <a:t> </a:t>
            </a:r>
            <a:r>
              <a:rPr lang="en-US" sz="2400" dirty="0">
                <a:solidFill>
                  <a:srgbClr val="006082"/>
                </a:solidFill>
                <a:latin typeface="Arial" panose="020B0604020202020204" pitchFamily="34" charset="0"/>
                <a:cs typeface="Arial" panose="020B0604020202020204" pitchFamily="34" charset="0"/>
              </a:rPr>
              <a:t>►</a:t>
            </a:r>
            <a:endParaRPr lang="en-US" sz="2400" dirty="0" smtClean="0">
              <a:solidFill>
                <a:srgbClr val="006082"/>
              </a:solidFill>
            </a:endParaRPr>
          </a:p>
          <a:p>
            <a:pPr marL="0" indent="0" algn="r">
              <a:lnSpc>
                <a:spcPts val="3400"/>
              </a:lnSpc>
              <a:buNone/>
            </a:pPr>
            <a:r>
              <a:rPr lang="en-US" sz="2400" dirty="0" smtClean="0"/>
              <a:t>Tags</a:t>
            </a:r>
            <a:r>
              <a:rPr lang="en-US" sz="2400" dirty="0"/>
              <a:t> </a:t>
            </a:r>
            <a:r>
              <a:rPr lang="en-US" sz="2400" dirty="0">
                <a:solidFill>
                  <a:srgbClr val="006082"/>
                </a:solidFill>
                <a:latin typeface="Arial" panose="020B0604020202020204" pitchFamily="34" charset="0"/>
                <a:cs typeface="Arial" panose="020B0604020202020204" pitchFamily="34" charset="0"/>
              </a:rPr>
              <a:t>►</a:t>
            </a:r>
            <a:endParaRPr lang="en-US" sz="2400" dirty="0">
              <a:solidFill>
                <a:srgbClr val="006082"/>
              </a:solidFill>
            </a:endParaRPr>
          </a:p>
        </p:txBody>
      </p:sp>
      <p:sp>
        <p:nvSpPr>
          <p:cNvPr id="2" name="Title 1"/>
          <p:cNvSpPr>
            <a:spLocks noGrp="1"/>
          </p:cNvSpPr>
          <p:nvPr>
            <p:ph type="title"/>
          </p:nvPr>
        </p:nvSpPr>
        <p:spPr/>
        <p:txBody>
          <a:bodyPr/>
          <a:lstStyle/>
          <a:p>
            <a:r>
              <a:rPr lang="en-US" dirty="0" smtClean="0"/>
              <a:t>Navigating the Sidebar</a:t>
            </a:r>
            <a:endParaRPr lang="en-US" dirty="0"/>
          </a:p>
        </p:txBody>
      </p:sp>
    </p:spTree>
    <p:extLst>
      <p:ext uri="{BB962C8B-B14F-4D97-AF65-F5344CB8AC3E}">
        <p14:creationId xmlns:p14="http://schemas.microsoft.com/office/powerpoint/2010/main" val="35308994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5308" y="2160589"/>
            <a:ext cx="4398694" cy="3880773"/>
          </a:xfrm>
        </p:spPr>
        <p:txBody>
          <a:bodyPr>
            <a:normAutofit/>
          </a:bodyPr>
          <a:lstStyle/>
          <a:p>
            <a:r>
              <a:rPr lang="en-US" sz="2400" dirty="0" smtClean="0"/>
              <a:t>A new sidebar is shown on the left side of the screen</a:t>
            </a:r>
          </a:p>
          <a:p>
            <a:r>
              <a:rPr lang="en-US" sz="2400" dirty="0" smtClean="0"/>
              <a:t>Accessibility problems are categorized</a:t>
            </a:r>
          </a:p>
          <a:p>
            <a:r>
              <a:rPr lang="en-US" sz="2400" dirty="0" smtClean="0"/>
              <a:t>Use the + and – buttons to navigate the list and see errors that need to be fixed</a:t>
            </a:r>
            <a:endParaRPr lang="en-US" sz="2400" dirty="0"/>
          </a:p>
        </p:txBody>
      </p:sp>
      <p:pic>
        <p:nvPicPr>
          <p:cNvPr id="4" name="Picture 3" descr="Acrobat Pro DC's Checker Resul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951" y="1584898"/>
            <a:ext cx="3840740" cy="5032153"/>
          </a:xfrm>
          <a:prstGeom prst="rect">
            <a:avLst/>
          </a:prstGeom>
        </p:spPr>
      </p:pic>
      <p:sp>
        <p:nvSpPr>
          <p:cNvPr id="2" name="Title 1"/>
          <p:cNvSpPr>
            <a:spLocks noGrp="1"/>
          </p:cNvSpPr>
          <p:nvPr>
            <p:ph type="title"/>
          </p:nvPr>
        </p:nvSpPr>
        <p:spPr/>
        <p:txBody>
          <a:bodyPr/>
          <a:lstStyle/>
          <a:p>
            <a:r>
              <a:rPr lang="en-US" dirty="0" smtClean="0"/>
              <a:t>Full Check Results</a:t>
            </a:r>
            <a:endParaRPr lang="en-US" dirty="0"/>
          </a:p>
        </p:txBody>
      </p:sp>
    </p:spTree>
    <p:extLst>
      <p:ext uri="{BB962C8B-B14F-4D97-AF65-F5344CB8AC3E}">
        <p14:creationId xmlns:p14="http://schemas.microsoft.com/office/powerpoint/2010/main" val="1029703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2108" y="1634834"/>
            <a:ext cx="4521893" cy="5001491"/>
          </a:xfrm>
        </p:spPr>
        <p:txBody>
          <a:bodyPr>
            <a:normAutofit/>
          </a:bodyPr>
          <a:lstStyle/>
          <a:p>
            <a:r>
              <a:rPr lang="en-US" sz="2400" dirty="0" smtClean="0"/>
              <a:t>Right-clicking on any item in the checker will show an option called “Explain”</a:t>
            </a:r>
          </a:p>
          <a:p>
            <a:pPr lvl="1"/>
            <a:r>
              <a:rPr lang="en-US" sz="2200" dirty="0" smtClean="0"/>
              <a:t>This option will open the Adobe Help page in your browser and skip to the relevant section with </a:t>
            </a:r>
            <a:br>
              <a:rPr lang="en-US" sz="2200" dirty="0" smtClean="0"/>
            </a:br>
            <a:r>
              <a:rPr lang="en-US" sz="2200" dirty="0" smtClean="0"/>
              <a:t>step-by-step guidance.</a:t>
            </a:r>
          </a:p>
          <a:p>
            <a:r>
              <a:rPr lang="en-US" sz="2400" dirty="0" smtClean="0"/>
              <a:t>Click “Check Again” if you’ve made changes and want to see if the error </a:t>
            </a:r>
            <a:br>
              <a:rPr lang="en-US" sz="2400" dirty="0" smtClean="0"/>
            </a:br>
            <a:r>
              <a:rPr lang="en-US" sz="2400" dirty="0" smtClean="0"/>
              <a:t>was resolved.</a:t>
            </a:r>
            <a:endParaRPr lang="en-US" sz="2200" dirty="0"/>
          </a:p>
        </p:txBody>
      </p:sp>
      <p:pic>
        <p:nvPicPr>
          <p:cNvPr id="5" name="Picture 4" descr="Explain menu item shown in Acrobat Pro D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82" y="1634834"/>
            <a:ext cx="3825884" cy="3421640"/>
          </a:xfrm>
          <a:prstGeom prst="rect">
            <a:avLst/>
          </a:prstGeom>
        </p:spPr>
      </p:pic>
      <p:sp>
        <p:nvSpPr>
          <p:cNvPr id="2" name="Title 1"/>
          <p:cNvSpPr>
            <a:spLocks noGrp="1"/>
          </p:cNvSpPr>
          <p:nvPr>
            <p:ph type="title"/>
          </p:nvPr>
        </p:nvSpPr>
        <p:spPr/>
        <p:txBody>
          <a:bodyPr/>
          <a:lstStyle/>
          <a:p>
            <a:r>
              <a:rPr lang="en-US" dirty="0" smtClean="0"/>
              <a:t>Explain and Check Again</a:t>
            </a:r>
            <a:endParaRPr lang="en-US" dirty="0"/>
          </a:p>
        </p:txBody>
      </p:sp>
    </p:spTree>
    <p:extLst>
      <p:ext uri="{BB962C8B-B14F-4D97-AF65-F5344CB8AC3E}">
        <p14:creationId xmlns:p14="http://schemas.microsoft.com/office/powerpoint/2010/main" val="37590862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2108" y="1634834"/>
            <a:ext cx="4521893" cy="5001491"/>
          </a:xfrm>
        </p:spPr>
        <p:txBody>
          <a:bodyPr>
            <a:normAutofit/>
          </a:bodyPr>
          <a:lstStyle/>
          <a:p>
            <a:r>
              <a:rPr lang="en-US" sz="2400" dirty="0" smtClean="0"/>
              <a:t>Two items will always need a manual check</a:t>
            </a:r>
          </a:p>
          <a:p>
            <a:pPr lvl="1"/>
            <a:r>
              <a:rPr lang="en-US" sz="2000" dirty="0" smtClean="0"/>
              <a:t>Reading Order</a:t>
            </a:r>
          </a:p>
          <a:p>
            <a:pPr lvl="2"/>
            <a:r>
              <a:rPr lang="en-US" sz="1800" dirty="0" smtClean="0"/>
              <a:t>Scroll through the Content and Tags panels. Content can be dragged-and-dropped to correct order problems.</a:t>
            </a:r>
          </a:p>
          <a:p>
            <a:pPr lvl="1"/>
            <a:r>
              <a:rPr lang="en-US" sz="2000" dirty="0" smtClean="0"/>
              <a:t>Color Contrast</a:t>
            </a:r>
          </a:p>
          <a:p>
            <a:pPr lvl="2"/>
            <a:r>
              <a:rPr lang="en-US" sz="1800" dirty="0" smtClean="0"/>
              <a:t>Black and white is highest contrast possible</a:t>
            </a:r>
          </a:p>
          <a:p>
            <a:r>
              <a:rPr lang="en-US" sz="2200" dirty="0" smtClean="0"/>
              <a:t>Once you’ve manually checked these, you can right-click on them and choose “Pass”</a:t>
            </a:r>
            <a:endParaRPr lang="en-US" sz="2200" dirty="0"/>
          </a:p>
        </p:txBody>
      </p:sp>
      <p:pic>
        <p:nvPicPr>
          <p:cNvPr id="4" name="Picture 3" descr="Checker with Document section expanded. Two items highlighted needing manual check."/>
          <p:cNvPicPr>
            <a:picLocks noChangeAspect="1"/>
          </p:cNvPicPr>
          <p:nvPr/>
        </p:nvPicPr>
        <p:blipFill rotWithShape="1">
          <a:blip r:embed="rId2">
            <a:extLst>
              <a:ext uri="{28A0092B-C50C-407E-A947-70E740481C1C}">
                <a14:useLocalDpi xmlns:a14="http://schemas.microsoft.com/office/drawing/2010/main" val="0"/>
              </a:ext>
            </a:extLst>
          </a:blip>
          <a:srcRect b="70101"/>
          <a:stretch/>
        </p:blipFill>
        <p:spPr>
          <a:xfrm>
            <a:off x="235527" y="1717964"/>
            <a:ext cx="4406877" cy="3194588"/>
          </a:xfrm>
          <a:prstGeom prst="rect">
            <a:avLst/>
          </a:prstGeom>
        </p:spPr>
      </p:pic>
      <p:sp>
        <p:nvSpPr>
          <p:cNvPr id="2" name="Title 1"/>
          <p:cNvSpPr>
            <a:spLocks noGrp="1"/>
          </p:cNvSpPr>
          <p:nvPr>
            <p:ph type="title"/>
          </p:nvPr>
        </p:nvSpPr>
        <p:spPr/>
        <p:txBody>
          <a:bodyPr/>
          <a:lstStyle/>
          <a:p>
            <a:r>
              <a:rPr lang="en-US" dirty="0" smtClean="0"/>
              <a:t>Items Requiring Manual Check</a:t>
            </a:r>
            <a:endParaRPr lang="en-US" dirty="0"/>
          </a:p>
        </p:txBody>
      </p:sp>
    </p:spTree>
    <p:extLst>
      <p:ext uri="{BB962C8B-B14F-4D97-AF65-F5344CB8AC3E}">
        <p14:creationId xmlns:p14="http://schemas.microsoft.com/office/powerpoint/2010/main" val="3373828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ading Order panel in Acrobat Pro DC"/>
          <p:cNvPicPr>
            <a:picLocks noChangeAspect="1"/>
          </p:cNvPicPr>
          <p:nvPr/>
        </p:nvPicPr>
        <p:blipFill rotWithShape="1">
          <a:blip r:embed="rId2">
            <a:extLst>
              <a:ext uri="{28A0092B-C50C-407E-A947-70E740481C1C}">
                <a14:useLocalDpi xmlns:a14="http://schemas.microsoft.com/office/drawing/2010/main" val="0"/>
              </a:ext>
            </a:extLst>
          </a:blip>
          <a:srcRect b="47475"/>
          <a:stretch/>
        </p:blipFill>
        <p:spPr>
          <a:xfrm>
            <a:off x="677334" y="1634834"/>
            <a:ext cx="3354339" cy="4685724"/>
          </a:xfrm>
          <a:prstGeom prst="rect">
            <a:avLst/>
          </a:prstGeom>
        </p:spPr>
      </p:pic>
      <p:sp>
        <p:nvSpPr>
          <p:cNvPr id="3" name="Content Placeholder 2"/>
          <p:cNvSpPr>
            <a:spLocks noGrp="1"/>
          </p:cNvSpPr>
          <p:nvPr>
            <p:ph idx="1"/>
          </p:nvPr>
        </p:nvSpPr>
        <p:spPr>
          <a:xfrm>
            <a:off x="4752108" y="1634834"/>
            <a:ext cx="4521893" cy="5001491"/>
          </a:xfrm>
        </p:spPr>
        <p:txBody>
          <a:bodyPr>
            <a:normAutofit fontScale="92500"/>
          </a:bodyPr>
          <a:lstStyle/>
          <a:p>
            <a:r>
              <a:rPr lang="en-US" sz="2400" dirty="0" smtClean="0"/>
              <a:t>Where possible, items on the reading order panel should match the natural flow of the document</a:t>
            </a:r>
          </a:p>
          <a:p>
            <a:r>
              <a:rPr lang="en-US" sz="2400" dirty="0" smtClean="0"/>
              <a:t>Items can be dragged-and-dropped to fix the order</a:t>
            </a:r>
          </a:p>
          <a:p>
            <a:r>
              <a:rPr lang="en-US" sz="2400" dirty="0"/>
              <a:t>Only the built-in Adobe screen reader uses the order from the Reading Order panel</a:t>
            </a:r>
          </a:p>
          <a:p>
            <a:r>
              <a:rPr lang="en-US" sz="2400" dirty="0" smtClean="0"/>
              <a:t>Screen readers use the order in the Content and Tags panels, NOT the Reading Order </a:t>
            </a:r>
            <a:br>
              <a:rPr lang="en-US" sz="2400" dirty="0" smtClean="0"/>
            </a:br>
            <a:r>
              <a:rPr lang="en-US" sz="2400" dirty="0" smtClean="0"/>
              <a:t>panel</a:t>
            </a:r>
          </a:p>
          <a:p>
            <a:endParaRPr lang="en-US" sz="2200" dirty="0"/>
          </a:p>
        </p:txBody>
      </p:sp>
      <p:sp>
        <p:nvSpPr>
          <p:cNvPr id="2" name="Title 1"/>
          <p:cNvSpPr>
            <a:spLocks noGrp="1"/>
          </p:cNvSpPr>
          <p:nvPr>
            <p:ph type="title"/>
          </p:nvPr>
        </p:nvSpPr>
        <p:spPr/>
        <p:txBody>
          <a:bodyPr/>
          <a:lstStyle/>
          <a:p>
            <a:r>
              <a:rPr lang="en-US" dirty="0" smtClean="0"/>
              <a:t>Reading Order Panel</a:t>
            </a:r>
            <a:endParaRPr lang="en-US" dirty="0"/>
          </a:p>
        </p:txBody>
      </p:sp>
    </p:spTree>
    <p:extLst>
      <p:ext uri="{BB962C8B-B14F-4D97-AF65-F5344CB8AC3E}">
        <p14:creationId xmlns:p14="http://schemas.microsoft.com/office/powerpoint/2010/main" val="8969162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element being draagged into a TH elements on the tags panel of Acrobat P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722" y="4506217"/>
            <a:ext cx="1753311" cy="2066911"/>
          </a:xfrm>
          <a:prstGeom prst="rect">
            <a:avLst/>
          </a:prstGeom>
        </p:spPr>
      </p:pic>
      <p:pic>
        <p:nvPicPr>
          <p:cNvPr id="5" name="Picture 4" descr="Text element being draagged between two TH elements on the tags panel of Acrobat Pr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3224" y="4506217"/>
            <a:ext cx="1851608" cy="2066911"/>
          </a:xfrm>
          <a:prstGeom prst="rect">
            <a:avLst/>
          </a:prstGeom>
        </p:spPr>
      </p:pic>
      <p:sp>
        <p:nvSpPr>
          <p:cNvPr id="3" name="Content Placeholder 2"/>
          <p:cNvSpPr>
            <a:spLocks noGrp="1"/>
          </p:cNvSpPr>
          <p:nvPr>
            <p:ph idx="1"/>
          </p:nvPr>
        </p:nvSpPr>
        <p:spPr>
          <a:xfrm>
            <a:off x="677334" y="2160590"/>
            <a:ext cx="8923866" cy="2345628"/>
          </a:xfrm>
        </p:spPr>
        <p:txBody>
          <a:bodyPr>
            <a:normAutofit/>
          </a:bodyPr>
          <a:lstStyle/>
          <a:p>
            <a:r>
              <a:rPr lang="en-US" sz="2400" dirty="0" smtClean="0"/>
              <a:t>Pay very close attention when dragging and dropping items</a:t>
            </a:r>
          </a:p>
          <a:p>
            <a:r>
              <a:rPr lang="en-US" sz="2400" dirty="0" smtClean="0"/>
              <a:t>The first picture below will move the text element between the two TH elements, as a child of the TR element</a:t>
            </a:r>
          </a:p>
          <a:p>
            <a:r>
              <a:rPr lang="en-US" sz="2400" dirty="0" smtClean="0"/>
              <a:t>The second picture below will move the text element to be a child object in the TH element</a:t>
            </a:r>
            <a:endParaRPr lang="en-US" sz="2400" dirty="0"/>
          </a:p>
        </p:txBody>
      </p:sp>
      <p:sp>
        <p:nvSpPr>
          <p:cNvPr id="2" name="Title 1"/>
          <p:cNvSpPr>
            <a:spLocks noGrp="1"/>
          </p:cNvSpPr>
          <p:nvPr>
            <p:ph type="title"/>
          </p:nvPr>
        </p:nvSpPr>
        <p:spPr/>
        <p:txBody>
          <a:bodyPr/>
          <a:lstStyle/>
          <a:p>
            <a:r>
              <a:rPr lang="en-US" dirty="0" smtClean="0"/>
              <a:t>Reordering Items in the Content and Tags Panels</a:t>
            </a:r>
            <a:endParaRPr lang="en-US" dirty="0"/>
          </a:p>
        </p:txBody>
      </p:sp>
    </p:spTree>
    <p:extLst>
      <p:ext uri="{BB962C8B-B14F-4D97-AF65-F5344CB8AC3E}">
        <p14:creationId xmlns:p14="http://schemas.microsoft.com/office/powerpoint/2010/main" val="2167898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agraph and Span tags shown in Acrobat Pro that have no cont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267" y="4736408"/>
            <a:ext cx="1843424" cy="1828062"/>
          </a:xfrm>
          <a:prstGeom prst="rect">
            <a:avLst/>
          </a:prstGeom>
        </p:spPr>
      </p:pic>
      <p:pic>
        <p:nvPicPr>
          <p:cNvPr id="7" name="Picture 6" descr="Paragraph containter shown in Acrobat Pro with no content within 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34" y="5204979"/>
            <a:ext cx="3827041" cy="1057276"/>
          </a:xfrm>
          <a:prstGeom prst="rect">
            <a:avLst/>
          </a:prstGeom>
        </p:spPr>
      </p:pic>
      <p:sp>
        <p:nvSpPr>
          <p:cNvPr id="3" name="Content Placeholder 2"/>
          <p:cNvSpPr>
            <a:spLocks noGrp="1"/>
          </p:cNvSpPr>
          <p:nvPr>
            <p:ph idx="1"/>
          </p:nvPr>
        </p:nvSpPr>
        <p:spPr>
          <a:xfrm>
            <a:off x="677334" y="1773382"/>
            <a:ext cx="8923866" cy="2732836"/>
          </a:xfrm>
        </p:spPr>
        <p:txBody>
          <a:bodyPr>
            <a:normAutofit/>
          </a:bodyPr>
          <a:lstStyle/>
          <a:p>
            <a:r>
              <a:rPr lang="en-US" sz="2400" dirty="0" smtClean="0"/>
              <a:t>After marking appropriate content as Artifacts, you may end up with “empty” content containers and tags</a:t>
            </a:r>
          </a:p>
          <a:p>
            <a:r>
              <a:rPr lang="en-US" sz="2400" dirty="0" smtClean="0"/>
              <a:t>Once you verify that the contain no content, you should delete them</a:t>
            </a:r>
          </a:p>
          <a:p>
            <a:r>
              <a:rPr lang="en-US" sz="2400" dirty="0" smtClean="0"/>
              <a:t>Occurs frequently if you use unnecessary “returns”</a:t>
            </a:r>
          </a:p>
          <a:p>
            <a:endParaRPr lang="en-US" sz="2400" dirty="0"/>
          </a:p>
        </p:txBody>
      </p:sp>
      <p:sp>
        <p:nvSpPr>
          <p:cNvPr id="2" name="Title 1"/>
          <p:cNvSpPr>
            <a:spLocks noGrp="1"/>
          </p:cNvSpPr>
          <p:nvPr>
            <p:ph type="title"/>
          </p:nvPr>
        </p:nvSpPr>
        <p:spPr/>
        <p:txBody>
          <a:bodyPr/>
          <a:lstStyle/>
          <a:p>
            <a:r>
              <a:rPr lang="en-US" dirty="0" smtClean="0"/>
              <a:t>Removing Empty Content &amp; Tags</a:t>
            </a:r>
            <a:endParaRPr lang="en-US" dirty="0"/>
          </a:p>
        </p:txBody>
      </p:sp>
    </p:spTree>
    <p:extLst>
      <p:ext uri="{BB962C8B-B14F-4D97-AF65-F5344CB8AC3E}">
        <p14:creationId xmlns:p14="http://schemas.microsoft.com/office/powerpoint/2010/main" val="6077470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 pane right-click menu with &quot;Create Artifact&quot; highlighted in Acrobat Pro D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468582"/>
            <a:ext cx="2932203" cy="5139592"/>
          </a:xfrm>
          <a:prstGeom prst="rect">
            <a:avLst/>
          </a:prstGeom>
        </p:spPr>
      </p:pic>
      <p:sp>
        <p:nvSpPr>
          <p:cNvPr id="3" name="Content Placeholder 2"/>
          <p:cNvSpPr>
            <a:spLocks noGrp="1"/>
          </p:cNvSpPr>
          <p:nvPr>
            <p:ph idx="1"/>
          </p:nvPr>
        </p:nvSpPr>
        <p:spPr>
          <a:xfrm>
            <a:off x="3851564" y="1468582"/>
            <a:ext cx="5070763" cy="5389419"/>
          </a:xfrm>
        </p:spPr>
        <p:txBody>
          <a:bodyPr>
            <a:normAutofit/>
          </a:bodyPr>
          <a:lstStyle/>
          <a:p>
            <a:r>
              <a:rPr lang="en-US" sz="2000" dirty="0" smtClean="0"/>
              <a:t>Artifacts are content that is decorative or do not add any context to the document</a:t>
            </a:r>
          </a:p>
          <a:p>
            <a:r>
              <a:rPr lang="en-US" sz="2000" dirty="0" smtClean="0"/>
              <a:t>Right-click on any object in the Content pane and choose “Create Artifact” (The default options are OK.)</a:t>
            </a:r>
          </a:p>
          <a:p>
            <a:r>
              <a:rPr lang="en-US" sz="2000" dirty="0" smtClean="0"/>
              <a:t>The selected content and its children will be added to a new Artifact container in the same location in the tree</a:t>
            </a:r>
          </a:p>
          <a:p>
            <a:r>
              <a:rPr lang="en-US" sz="2000" dirty="0" smtClean="0"/>
              <a:t>Multiple Artifact containers in the same location are automatically combined</a:t>
            </a:r>
            <a:endParaRPr lang="en-US" sz="1600" dirty="0" smtClean="0"/>
          </a:p>
          <a:p>
            <a:r>
              <a:rPr lang="en-US" sz="1600" dirty="0" smtClean="0"/>
              <a:t>To undo, right click on the new Artifact and choose “Remove Artifact.” The content will reappear in the same location without the Artifact container</a:t>
            </a:r>
            <a:endParaRPr lang="en-US" sz="2000" dirty="0"/>
          </a:p>
        </p:txBody>
      </p:sp>
      <p:sp>
        <p:nvSpPr>
          <p:cNvPr id="2" name="Title 1"/>
          <p:cNvSpPr>
            <a:spLocks noGrp="1"/>
          </p:cNvSpPr>
          <p:nvPr>
            <p:ph type="title"/>
          </p:nvPr>
        </p:nvSpPr>
        <p:spPr/>
        <p:txBody>
          <a:bodyPr/>
          <a:lstStyle/>
          <a:p>
            <a:r>
              <a:rPr lang="en-US" dirty="0" smtClean="0"/>
              <a:t>Marking Content as Artifacts</a:t>
            </a:r>
            <a:endParaRPr lang="en-US" dirty="0"/>
          </a:p>
        </p:txBody>
      </p:sp>
    </p:spTree>
    <p:extLst>
      <p:ext uri="{BB962C8B-B14F-4D97-AF65-F5344CB8AC3E}">
        <p14:creationId xmlns:p14="http://schemas.microsoft.com/office/powerpoint/2010/main" val="974386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Accessible Design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871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crobat Pro DC's Description dialog box with fields to change the title, subject, and author."/>
          <p:cNvPicPr>
            <a:picLocks noChangeAspect="1"/>
          </p:cNvPicPr>
          <p:nvPr/>
        </p:nvPicPr>
        <p:blipFill rotWithShape="1">
          <a:blip r:embed="rId2">
            <a:extLst>
              <a:ext uri="{28A0092B-C50C-407E-A947-70E740481C1C}">
                <a14:useLocalDpi xmlns:a14="http://schemas.microsoft.com/office/drawing/2010/main" val="0"/>
              </a:ext>
            </a:extLst>
          </a:blip>
          <a:srcRect b="32458"/>
          <a:stretch/>
        </p:blipFill>
        <p:spPr>
          <a:xfrm>
            <a:off x="299112" y="1585494"/>
            <a:ext cx="3956841" cy="3028430"/>
          </a:xfrm>
          <a:prstGeom prst="rect">
            <a:avLst/>
          </a:prstGeom>
        </p:spPr>
      </p:pic>
      <p:pic>
        <p:nvPicPr>
          <p:cNvPr id="6" name="Picture 5" descr="Acrobat Pro DC's Set Reading Language dialog bo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043" y="5191356"/>
            <a:ext cx="2190750" cy="1238250"/>
          </a:xfrm>
          <a:prstGeom prst="rect">
            <a:avLst/>
          </a:prstGeom>
        </p:spPr>
      </p:pic>
      <p:pic>
        <p:nvPicPr>
          <p:cNvPr id="4" name="Picture 3" descr="Acrobat Checker List with errors on Primary language and title."/>
          <p:cNvPicPr>
            <a:picLocks noChangeAspect="1"/>
          </p:cNvPicPr>
          <p:nvPr/>
        </p:nvPicPr>
        <p:blipFill rotWithShape="1">
          <a:blip r:embed="rId4">
            <a:extLst>
              <a:ext uri="{28A0092B-C50C-407E-A947-70E740481C1C}">
                <a14:useLocalDpi xmlns:a14="http://schemas.microsoft.com/office/drawing/2010/main" val="0"/>
              </a:ext>
            </a:extLst>
          </a:blip>
          <a:srcRect b="76970"/>
          <a:stretch/>
        </p:blipFill>
        <p:spPr>
          <a:xfrm>
            <a:off x="4701357" y="3964217"/>
            <a:ext cx="3808575" cy="2160589"/>
          </a:xfrm>
          <a:prstGeom prst="rect">
            <a:avLst/>
          </a:prstGeom>
        </p:spPr>
      </p:pic>
      <p:sp>
        <p:nvSpPr>
          <p:cNvPr id="3" name="Content Placeholder 2"/>
          <p:cNvSpPr>
            <a:spLocks noGrp="1"/>
          </p:cNvSpPr>
          <p:nvPr>
            <p:ph idx="1"/>
          </p:nvPr>
        </p:nvSpPr>
        <p:spPr>
          <a:xfrm>
            <a:off x="4527502" y="1488612"/>
            <a:ext cx="5200986" cy="3880773"/>
          </a:xfrm>
        </p:spPr>
        <p:txBody>
          <a:bodyPr>
            <a:normAutofit/>
          </a:bodyPr>
          <a:lstStyle/>
          <a:p>
            <a:r>
              <a:rPr lang="en-US" sz="2400" dirty="0" smtClean="0"/>
              <a:t>Some errors may be easy to fix</a:t>
            </a:r>
          </a:p>
          <a:p>
            <a:r>
              <a:rPr lang="en-US" sz="2400" dirty="0" smtClean="0"/>
              <a:t>Right-click on each error and choose “Fix” where possible</a:t>
            </a:r>
          </a:p>
          <a:p>
            <a:pPr lvl="1"/>
            <a:r>
              <a:rPr lang="en-US" sz="2000" dirty="0" smtClean="0"/>
              <a:t>Primary Language</a:t>
            </a:r>
          </a:p>
          <a:p>
            <a:pPr lvl="1"/>
            <a:r>
              <a:rPr lang="en-US" sz="2000" dirty="0" smtClean="0"/>
              <a:t>Title</a:t>
            </a:r>
          </a:p>
        </p:txBody>
      </p:sp>
      <p:sp>
        <p:nvSpPr>
          <p:cNvPr id="2" name="Title 1"/>
          <p:cNvSpPr>
            <a:spLocks noGrp="1"/>
          </p:cNvSpPr>
          <p:nvPr>
            <p:ph type="title"/>
          </p:nvPr>
        </p:nvSpPr>
        <p:spPr/>
        <p:txBody>
          <a:bodyPr/>
          <a:lstStyle/>
          <a:p>
            <a:r>
              <a:rPr lang="en-US" dirty="0" smtClean="0"/>
              <a:t>Simple Fixes</a:t>
            </a:r>
            <a:endParaRPr lang="en-US" dirty="0"/>
          </a:p>
        </p:txBody>
      </p:sp>
    </p:spTree>
    <p:extLst>
      <p:ext uri="{BB962C8B-B14F-4D97-AF65-F5344CB8AC3E}">
        <p14:creationId xmlns:p14="http://schemas.microsoft.com/office/powerpoint/2010/main" val="1970466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579418"/>
            <a:ext cx="8596668" cy="5167745"/>
          </a:xfrm>
        </p:spPr>
        <p:txBody>
          <a:bodyPr/>
          <a:lstStyle/>
          <a:p>
            <a:r>
              <a:rPr lang="en-US" sz="2400" dirty="0" smtClean="0"/>
              <a:t>Containers</a:t>
            </a:r>
          </a:p>
          <a:p>
            <a:r>
              <a:rPr lang="en-US" sz="2400" dirty="0" smtClean="0"/>
              <a:t>Headings and paragraphs</a:t>
            </a:r>
          </a:p>
          <a:p>
            <a:r>
              <a:rPr lang="en-US" sz="2400" dirty="0" smtClean="0"/>
              <a:t>Labels and lists</a:t>
            </a:r>
          </a:p>
          <a:p>
            <a:r>
              <a:rPr lang="en-US" sz="2400" dirty="0" smtClean="0"/>
              <a:t>Special Text</a:t>
            </a:r>
          </a:p>
          <a:p>
            <a:r>
              <a:rPr lang="en-US" sz="2400" dirty="0" smtClean="0"/>
              <a:t>Tables</a:t>
            </a:r>
          </a:p>
          <a:p>
            <a:r>
              <a:rPr lang="en-US" sz="2400" dirty="0" smtClean="0"/>
              <a:t>In-line</a:t>
            </a:r>
          </a:p>
          <a:p>
            <a:r>
              <a:rPr lang="en-US" sz="2400" dirty="0" smtClean="0"/>
              <a:t>Special in-line</a:t>
            </a:r>
            <a:br>
              <a:rPr lang="en-US" sz="2400" dirty="0" smtClean="0"/>
            </a:br>
            <a:endParaRPr lang="en-US" sz="2400" dirty="0" smtClean="0"/>
          </a:p>
          <a:p>
            <a:r>
              <a:rPr lang="en-US" sz="2400" dirty="0" smtClean="0"/>
              <a:t>Artifacts: Items that are decorative in nature and should not be read or interpreted by a screen reader.</a:t>
            </a:r>
          </a:p>
          <a:p>
            <a:endParaRPr lang="en-US" dirty="0"/>
          </a:p>
        </p:txBody>
      </p:sp>
      <p:sp>
        <p:nvSpPr>
          <p:cNvPr id="2" name="Title 1"/>
          <p:cNvSpPr>
            <a:spLocks noGrp="1"/>
          </p:cNvSpPr>
          <p:nvPr>
            <p:ph type="title"/>
          </p:nvPr>
        </p:nvSpPr>
        <p:spPr/>
        <p:txBody>
          <a:bodyPr/>
          <a:lstStyle/>
          <a:p>
            <a:r>
              <a:rPr lang="en-US" dirty="0" smtClean="0"/>
              <a:t>Types of Tags</a:t>
            </a:r>
            <a:endParaRPr lang="en-US" dirty="0"/>
          </a:p>
        </p:txBody>
      </p:sp>
    </p:spTree>
    <p:extLst>
      <p:ext uri="{BB962C8B-B14F-4D97-AF65-F5344CB8AC3E}">
        <p14:creationId xmlns:p14="http://schemas.microsoft.com/office/powerpoint/2010/main" val="40168120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31819"/>
            <a:ext cx="8596668" cy="5126182"/>
          </a:xfrm>
        </p:spPr>
        <p:txBody>
          <a:bodyPr>
            <a:normAutofit/>
          </a:bodyPr>
          <a:lstStyle/>
          <a:p>
            <a:r>
              <a:rPr lang="en-US" sz="2400" dirty="0" smtClean="0"/>
              <a:t>Document (root)</a:t>
            </a:r>
          </a:p>
          <a:p>
            <a:r>
              <a:rPr lang="en-US" sz="2400" dirty="0" smtClean="0"/>
              <a:t>Part</a:t>
            </a:r>
          </a:p>
          <a:p>
            <a:pPr lvl="1"/>
            <a:r>
              <a:rPr lang="en-US" sz="2200" dirty="0" smtClean="0"/>
              <a:t>Large division. May group smaller units together.</a:t>
            </a:r>
          </a:p>
          <a:p>
            <a:r>
              <a:rPr lang="en-US" sz="2400" dirty="0" err="1" smtClean="0"/>
              <a:t>Div</a:t>
            </a:r>
            <a:endParaRPr lang="en-US" sz="2400" dirty="0" smtClean="0"/>
          </a:p>
          <a:p>
            <a:pPr lvl="1"/>
            <a:r>
              <a:rPr lang="en-US" sz="2200" dirty="0" smtClean="0"/>
              <a:t>Division</a:t>
            </a:r>
          </a:p>
          <a:p>
            <a:r>
              <a:rPr lang="en-US" sz="2400" dirty="0" smtClean="0"/>
              <a:t>Art</a:t>
            </a:r>
          </a:p>
          <a:p>
            <a:pPr lvl="1"/>
            <a:r>
              <a:rPr lang="en-US" sz="2200" dirty="0" smtClean="0"/>
              <a:t>Article. Self-contained body of text considered to be a single narrative.</a:t>
            </a:r>
          </a:p>
          <a:p>
            <a:r>
              <a:rPr lang="en-US" sz="2400" dirty="0" smtClean="0"/>
              <a:t>Sect</a:t>
            </a:r>
          </a:p>
          <a:p>
            <a:pPr lvl="1"/>
            <a:r>
              <a:rPr lang="en-US" sz="2200" dirty="0" smtClean="0"/>
              <a:t>Section. General container.</a:t>
            </a:r>
          </a:p>
          <a:p>
            <a:endParaRPr lang="en-US" sz="2400" dirty="0" smtClean="0"/>
          </a:p>
          <a:p>
            <a:endParaRPr lang="en-US" dirty="0"/>
          </a:p>
        </p:txBody>
      </p:sp>
      <p:sp>
        <p:nvSpPr>
          <p:cNvPr id="2" name="Title 1"/>
          <p:cNvSpPr>
            <a:spLocks noGrp="1"/>
          </p:cNvSpPr>
          <p:nvPr>
            <p:ph type="title"/>
          </p:nvPr>
        </p:nvSpPr>
        <p:spPr/>
        <p:txBody>
          <a:bodyPr/>
          <a:lstStyle/>
          <a:p>
            <a:r>
              <a:rPr lang="en-US" dirty="0" smtClean="0"/>
              <a:t>Container Tags</a:t>
            </a:r>
            <a:endParaRPr lang="en-US" dirty="0"/>
          </a:p>
        </p:txBody>
      </p:sp>
    </p:spTree>
    <p:extLst>
      <p:ext uri="{BB962C8B-B14F-4D97-AF65-F5344CB8AC3E}">
        <p14:creationId xmlns:p14="http://schemas.microsoft.com/office/powerpoint/2010/main" val="1754858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31819"/>
            <a:ext cx="8596668" cy="5126182"/>
          </a:xfrm>
        </p:spPr>
        <p:txBody>
          <a:bodyPr>
            <a:normAutofit/>
          </a:bodyPr>
          <a:lstStyle/>
          <a:p>
            <a:r>
              <a:rPr lang="en-US" sz="2400" dirty="0" smtClean="0"/>
              <a:t>P</a:t>
            </a:r>
          </a:p>
          <a:p>
            <a:pPr lvl="1"/>
            <a:r>
              <a:rPr lang="en-US" sz="2200" dirty="0" smtClean="0"/>
              <a:t>Paragraphs</a:t>
            </a:r>
          </a:p>
          <a:p>
            <a:r>
              <a:rPr lang="en-US" sz="2400" dirty="0" smtClean="0"/>
              <a:t>H</a:t>
            </a:r>
          </a:p>
          <a:p>
            <a:pPr lvl="1"/>
            <a:r>
              <a:rPr lang="en-US" sz="2200" dirty="0" smtClean="0"/>
              <a:t>Headings</a:t>
            </a:r>
          </a:p>
          <a:p>
            <a:pPr lvl="2"/>
            <a:r>
              <a:rPr lang="en-US" sz="1800" dirty="0" smtClean="0"/>
              <a:t>Levels 1-6 (H1, H2, H3, H4, H5, H6)</a:t>
            </a:r>
          </a:p>
          <a:p>
            <a:pPr lvl="2"/>
            <a:r>
              <a:rPr lang="en-US" sz="1800" dirty="0" smtClean="0"/>
              <a:t>A heading should start each section</a:t>
            </a:r>
          </a:p>
          <a:p>
            <a:pPr lvl="2"/>
            <a:r>
              <a:rPr lang="en-US" sz="1800" dirty="0" smtClean="0"/>
              <a:t>Don’t skip heading levels</a:t>
            </a:r>
          </a:p>
          <a:p>
            <a:endParaRPr lang="en-US" sz="2400" dirty="0" smtClean="0"/>
          </a:p>
          <a:p>
            <a:endParaRPr lang="en-US" dirty="0"/>
          </a:p>
        </p:txBody>
      </p:sp>
      <p:sp>
        <p:nvSpPr>
          <p:cNvPr id="2" name="Title 1"/>
          <p:cNvSpPr>
            <a:spLocks noGrp="1"/>
          </p:cNvSpPr>
          <p:nvPr>
            <p:ph type="title"/>
          </p:nvPr>
        </p:nvSpPr>
        <p:spPr/>
        <p:txBody>
          <a:bodyPr/>
          <a:lstStyle/>
          <a:p>
            <a:r>
              <a:rPr lang="en-US" dirty="0" smtClean="0"/>
              <a:t>Heading and Paragraph Tags</a:t>
            </a:r>
            <a:endParaRPr lang="en-US" dirty="0"/>
          </a:p>
        </p:txBody>
      </p:sp>
    </p:spTree>
    <p:extLst>
      <p:ext uri="{BB962C8B-B14F-4D97-AF65-F5344CB8AC3E}">
        <p14:creationId xmlns:p14="http://schemas.microsoft.com/office/powerpoint/2010/main" val="1342111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31819"/>
            <a:ext cx="8596668" cy="5126182"/>
          </a:xfrm>
        </p:spPr>
        <p:txBody>
          <a:bodyPr>
            <a:normAutofit lnSpcReduction="10000"/>
          </a:bodyPr>
          <a:lstStyle/>
          <a:p>
            <a:r>
              <a:rPr lang="en-US" sz="2400" dirty="0" smtClean="0"/>
              <a:t>L</a:t>
            </a:r>
          </a:p>
          <a:p>
            <a:pPr lvl="1"/>
            <a:r>
              <a:rPr lang="en-US" sz="2200" dirty="0" smtClean="0"/>
              <a:t>Lists</a:t>
            </a:r>
          </a:p>
          <a:p>
            <a:pPr lvl="1"/>
            <a:r>
              <a:rPr lang="en-US" sz="2200" dirty="0" smtClean="0"/>
              <a:t>Wraps around entire list</a:t>
            </a:r>
          </a:p>
          <a:p>
            <a:r>
              <a:rPr lang="en-US" sz="2400" dirty="0" smtClean="0"/>
              <a:t>LI</a:t>
            </a:r>
          </a:p>
          <a:p>
            <a:pPr lvl="1"/>
            <a:r>
              <a:rPr lang="en-US" sz="2200" dirty="0" smtClean="0"/>
              <a:t>List items inside a list</a:t>
            </a:r>
          </a:p>
          <a:p>
            <a:r>
              <a:rPr lang="en-US" sz="2400" dirty="0" smtClean="0"/>
              <a:t>LBL</a:t>
            </a:r>
          </a:p>
          <a:p>
            <a:pPr lvl="1"/>
            <a:r>
              <a:rPr lang="en-US" sz="2200" dirty="0" smtClean="0"/>
              <a:t>Labels</a:t>
            </a:r>
          </a:p>
          <a:p>
            <a:pPr lvl="1"/>
            <a:r>
              <a:rPr lang="en-US" sz="2200" dirty="0" smtClean="0"/>
              <a:t>A </a:t>
            </a:r>
            <a:r>
              <a:rPr lang="en-US" sz="2200" u="sng" dirty="0" smtClean="0"/>
              <a:t>bullet</a:t>
            </a:r>
            <a:r>
              <a:rPr lang="en-US" sz="2200" dirty="0" smtClean="0"/>
              <a:t>, name, or number that identifies and distinguishes an element from others in the same list</a:t>
            </a:r>
          </a:p>
          <a:p>
            <a:r>
              <a:rPr lang="en-US" sz="2400" dirty="0" err="1" smtClean="0"/>
              <a:t>Lbody</a:t>
            </a:r>
            <a:endParaRPr lang="en-US" sz="2400" dirty="0" smtClean="0"/>
          </a:p>
          <a:p>
            <a:pPr lvl="1"/>
            <a:r>
              <a:rPr lang="en-US" sz="2200" dirty="0" smtClean="0"/>
              <a:t>List item body element</a:t>
            </a:r>
          </a:p>
          <a:p>
            <a:pPr lvl="1"/>
            <a:r>
              <a:rPr lang="en-US" sz="2200" dirty="0" smtClean="0"/>
              <a:t>The descriptive content of a list item</a:t>
            </a:r>
          </a:p>
          <a:p>
            <a:endParaRPr lang="en-US" sz="2400" dirty="0" smtClean="0"/>
          </a:p>
          <a:p>
            <a:endParaRPr lang="en-US" dirty="0"/>
          </a:p>
        </p:txBody>
      </p:sp>
      <p:sp>
        <p:nvSpPr>
          <p:cNvPr id="2" name="Title 1"/>
          <p:cNvSpPr>
            <a:spLocks noGrp="1"/>
          </p:cNvSpPr>
          <p:nvPr>
            <p:ph type="title"/>
          </p:nvPr>
        </p:nvSpPr>
        <p:spPr/>
        <p:txBody>
          <a:bodyPr/>
          <a:lstStyle/>
          <a:p>
            <a:r>
              <a:rPr lang="en-US" dirty="0" smtClean="0"/>
              <a:t>Label and List Tags</a:t>
            </a:r>
            <a:endParaRPr lang="en-US" dirty="0"/>
          </a:p>
        </p:txBody>
      </p:sp>
    </p:spTree>
    <p:extLst>
      <p:ext uri="{BB962C8B-B14F-4D97-AF65-F5344CB8AC3E}">
        <p14:creationId xmlns:p14="http://schemas.microsoft.com/office/powerpoint/2010/main" val="35647280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31819"/>
            <a:ext cx="8596668" cy="5126182"/>
          </a:xfrm>
        </p:spPr>
        <p:txBody>
          <a:bodyPr>
            <a:normAutofit lnSpcReduction="10000"/>
          </a:bodyPr>
          <a:lstStyle/>
          <a:p>
            <a:r>
              <a:rPr lang="en-US" sz="2400" dirty="0" err="1" smtClean="0"/>
              <a:t>BlockQuote</a:t>
            </a:r>
            <a:endParaRPr lang="en-US" sz="2400" dirty="0" smtClean="0"/>
          </a:p>
          <a:p>
            <a:pPr lvl="1"/>
            <a:r>
              <a:rPr lang="en-US" sz="2200" dirty="0" smtClean="0"/>
              <a:t>One or more paragraphs or text attributed to someone other than the author of the surrounding text.</a:t>
            </a:r>
          </a:p>
          <a:p>
            <a:r>
              <a:rPr lang="en-US" sz="2400" dirty="0" smtClean="0"/>
              <a:t>Caption</a:t>
            </a:r>
          </a:p>
          <a:p>
            <a:pPr lvl="1"/>
            <a:r>
              <a:rPr lang="en-US" sz="2200" dirty="0" smtClean="0"/>
              <a:t>A brief portion of text that describes a table or figure.</a:t>
            </a:r>
          </a:p>
          <a:p>
            <a:r>
              <a:rPr lang="en-US" sz="2400" dirty="0" smtClean="0"/>
              <a:t>Index</a:t>
            </a:r>
          </a:p>
          <a:p>
            <a:pPr lvl="1"/>
            <a:r>
              <a:rPr lang="en-US" sz="2200" dirty="0" smtClean="0"/>
              <a:t>Listing of occurrences in text in the main body of the document.</a:t>
            </a:r>
          </a:p>
          <a:p>
            <a:r>
              <a:rPr lang="en-US" sz="2400" dirty="0" smtClean="0"/>
              <a:t>TOC</a:t>
            </a:r>
          </a:p>
          <a:p>
            <a:pPr lvl="1"/>
            <a:r>
              <a:rPr lang="en-US" sz="2200" dirty="0" smtClean="0"/>
              <a:t>Table of Contents – Wraps around entire TOC</a:t>
            </a:r>
          </a:p>
          <a:p>
            <a:r>
              <a:rPr lang="en-US" sz="2400" dirty="0" smtClean="0"/>
              <a:t>TOCI</a:t>
            </a:r>
          </a:p>
          <a:p>
            <a:pPr lvl="1"/>
            <a:r>
              <a:rPr lang="en-US" sz="2200" dirty="0" smtClean="0"/>
              <a:t>Table of Contents item element</a:t>
            </a:r>
          </a:p>
          <a:p>
            <a:endParaRPr lang="en-US" dirty="0"/>
          </a:p>
        </p:txBody>
      </p:sp>
      <p:sp>
        <p:nvSpPr>
          <p:cNvPr id="2" name="Title 1"/>
          <p:cNvSpPr>
            <a:spLocks noGrp="1"/>
          </p:cNvSpPr>
          <p:nvPr>
            <p:ph type="title"/>
          </p:nvPr>
        </p:nvSpPr>
        <p:spPr/>
        <p:txBody>
          <a:bodyPr/>
          <a:lstStyle/>
          <a:p>
            <a:r>
              <a:rPr lang="en-US" dirty="0" smtClean="0"/>
              <a:t>Special Text Tags</a:t>
            </a:r>
            <a:endParaRPr lang="en-US" dirty="0"/>
          </a:p>
        </p:txBody>
      </p:sp>
    </p:spTree>
    <p:extLst>
      <p:ext uri="{BB962C8B-B14F-4D97-AF65-F5344CB8AC3E}">
        <p14:creationId xmlns:p14="http://schemas.microsoft.com/office/powerpoint/2010/main" val="23694555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31819"/>
            <a:ext cx="8596668" cy="5126182"/>
          </a:xfrm>
        </p:spPr>
        <p:txBody>
          <a:bodyPr>
            <a:normAutofit/>
          </a:bodyPr>
          <a:lstStyle/>
          <a:p>
            <a:r>
              <a:rPr lang="en-US" sz="2400" dirty="0" smtClean="0"/>
              <a:t>Table</a:t>
            </a:r>
          </a:p>
          <a:p>
            <a:pPr lvl="1"/>
            <a:r>
              <a:rPr lang="en-US" sz="2000" dirty="0" smtClean="0"/>
              <a:t>Wraps around entire table</a:t>
            </a:r>
          </a:p>
          <a:p>
            <a:r>
              <a:rPr lang="en-US" sz="2400" dirty="0" smtClean="0"/>
              <a:t>TR</a:t>
            </a:r>
          </a:p>
          <a:p>
            <a:pPr lvl="1"/>
            <a:r>
              <a:rPr lang="en-US" sz="2000" dirty="0" smtClean="0"/>
              <a:t>Table Row</a:t>
            </a:r>
          </a:p>
          <a:p>
            <a:r>
              <a:rPr lang="en-US" sz="2400" dirty="0" smtClean="0"/>
              <a:t>TD</a:t>
            </a:r>
          </a:p>
          <a:p>
            <a:pPr lvl="1"/>
            <a:r>
              <a:rPr lang="en-US" sz="2000" dirty="0" smtClean="0"/>
              <a:t>Table Data Cell</a:t>
            </a:r>
          </a:p>
          <a:p>
            <a:r>
              <a:rPr lang="en-US" sz="2400" dirty="0" smtClean="0"/>
              <a:t>TH</a:t>
            </a:r>
          </a:p>
          <a:p>
            <a:pPr lvl="1"/>
            <a:r>
              <a:rPr lang="en-US" sz="2000" dirty="0" smtClean="0"/>
              <a:t>Table Header Cell</a:t>
            </a:r>
          </a:p>
          <a:p>
            <a:pPr lvl="1"/>
            <a:r>
              <a:rPr lang="en-US" sz="2000" dirty="0" smtClean="0"/>
              <a:t>Can be Columns or Rows</a:t>
            </a:r>
          </a:p>
          <a:p>
            <a:pPr lvl="1"/>
            <a:r>
              <a:rPr lang="en-US" sz="2000" dirty="0" smtClean="0"/>
              <a:t>Set on each cell</a:t>
            </a:r>
          </a:p>
          <a:p>
            <a:endParaRPr lang="en-US" dirty="0"/>
          </a:p>
        </p:txBody>
      </p:sp>
      <p:sp>
        <p:nvSpPr>
          <p:cNvPr id="2" name="Title 1"/>
          <p:cNvSpPr>
            <a:spLocks noGrp="1"/>
          </p:cNvSpPr>
          <p:nvPr>
            <p:ph type="title"/>
          </p:nvPr>
        </p:nvSpPr>
        <p:spPr/>
        <p:txBody>
          <a:bodyPr/>
          <a:lstStyle/>
          <a:p>
            <a:r>
              <a:rPr lang="en-US" dirty="0" smtClean="0"/>
              <a:t>Table Tags</a:t>
            </a:r>
            <a:endParaRPr lang="en-US" dirty="0"/>
          </a:p>
        </p:txBody>
      </p:sp>
    </p:spTree>
    <p:extLst>
      <p:ext uri="{BB962C8B-B14F-4D97-AF65-F5344CB8AC3E}">
        <p14:creationId xmlns:p14="http://schemas.microsoft.com/office/powerpoint/2010/main" val="15353301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731819"/>
            <a:ext cx="8596668" cy="5126182"/>
          </a:xfrm>
        </p:spPr>
        <p:txBody>
          <a:bodyPr>
            <a:normAutofit/>
          </a:bodyPr>
          <a:lstStyle/>
          <a:p>
            <a:r>
              <a:rPr lang="en-US" sz="2400" dirty="0" err="1" smtClean="0"/>
              <a:t>BibEntry</a:t>
            </a:r>
            <a:endParaRPr lang="en-US" sz="2400" dirty="0" smtClean="0"/>
          </a:p>
          <a:p>
            <a:pPr lvl="1"/>
            <a:r>
              <a:rPr lang="en-US" sz="2200" dirty="0" smtClean="0"/>
              <a:t>Bibliography entry</a:t>
            </a:r>
          </a:p>
          <a:p>
            <a:r>
              <a:rPr lang="en-US" sz="2400" dirty="0" smtClean="0"/>
              <a:t>Quote</a:t>
            </a:r>
          </a:p>
          <a:p>
            <a:pPr lvl="1"/>
            <a:r>
              <a:rPr lang="en-US" sz="2200" dirty="0"/>
              <a:t>In-line portion of text attributed to someone other than the author of surrounding text</a:t>
            </a:r>
          </a:p>
          <a:p>
            <a:r>
              <a:rPr lang="en-US" sz="2400" dirty="0" smtClean="0"/>
              <a:t>Span</a:t>
            </a:r>
          </a:p>
          <a:p>
            <a:pPr lvl="1"/>
            <a:r>
              <a:rPr lang="en-US" sz="2200" dirty="0"/>
              <a:t>An in-line segment of text</a:t>
            </a:r>
          </a:p>
          <a:p>
            <a:pPr lvl="1"/>
            <a:r>
              <a:rPr lang="en-US" sz="2200" dirty="0"/>
              <a:t>Usually sets text apart that has different styling</a:t>
            </a:r>
          </a:p>
          <a:p>
            <a:endParaRPr lang="en-US" dirty="0"/>
          </a:p>
        </p:txBody>
      </p:sp>
      <p:sp>
        <p:nvSpPr>
          <p:cNvPr id="2" name="Title 1"/>
          <p:cNvSpPr>
            <a:spLocks noGrp="1"/>
          </p:cNvSpPr>
          <p:nvPr>
            <p:ph type="title"/>
          </p:nvPr>
        </p:nvSpPr>
        <p:spPr/>
        <p:txBody>
          <a:bodyPr/>
          <a:lstStyle/>
          <a:p>
            <a:r>
              <a:rPr lang="en-US" dirty="0" smtClean="0"/>
              <a:t>In-line Tags</a:t>
            </a:r>
            <a:endParaRPr lang="en-US" dirty="0"/>
          </a:p>
        </p:txBody>
      </p:sp>
    </p:spTree>
    <p:extLst>
      <p:ext uri="{BB962C8B-B14F-4D97-AF65-F5344CB8AC3E}">
        <p14:creationId xmlns:p14="http://schemas.microsoft.com/office/powerpoint/2010/main" val="916711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68582"/>
            <a:ext cx="8596668" cy="5389419"/>
          </a:xfrm>
        </p:spPr>
        <p:txBody>
          <a:bodyPr>
            <a:normAutofit fontScale="92500" lnSpcReduction="20000"/>
          </a:bodyPr>
          <a:lstStyle/>
          <a:p>
            <a:r>
              <a:rPr lang="en-US" sz="2400" dirty="0" smtClean="0"/>
              <a:t>Code</a:t>
            </a:r>
          </a:p>
          <a:p>
            <a:pPr lvl="1"/>
            <a:r>
              <a:rPr lang="en-US" sz="2000" dirty="0" smtClean="0"/>
              <a:t>Computer program text</a:t>
            </a:r>
          </a:p>
          <a:p>
            <a:r>
              <a:rPr lang="en-US" sz="2200" dirty="0" smtClean="0"/>
              <a:t>Figure</a:t>
            </a:r>
          </a:p>
          <a:p>
            <a:pPr lvl="1"/>
            <a:r>
              <a:rPr lang="en-US" sz="2000" dirty="0" smtClean="0"/>
              <a:t>A graphic or graphic representation associated with text</a:t>
            </a:r>
          </a:p>
          <a:p>
            <a:r>
              <a:rPr lang="en-US" sz="2200" dirty="0" smtClean="0"/>
              <a:t>Form</a:t>
            </a:r>
          </a:p>
          <a:p>
            <a:pPr lvl="1"/>
            <a:r>
              <a:rPr lang="en-US" sz="2000" dirty="0" smtClean="0"/>
              <a:t>Form field that accepts input</a:t>
            </a:r>
          </a:p>
          <a:p>
            <a:r>
              <a:rPr lang="en-US" sz="2200" dirty="0" smtClean="0"/>
              <a:t>Formula</a:t>
            </a:r>
          </a:p>
          <a:p>
            <a:pPr lvl="1"/>
            <a:r>
              <a:rPr lang="en-US" sz="2000" dirty="0" smtClean="0"/>
              <a:t>A mathematical formula</a:t>
            </a:r>
          </a:p>
          <a:p>
            <a:r>
              <a:rPr lang="en-US" sz="2200" dirty="0" smtClean="0"/>
              <a:t>Link</a:t>
            </a:r>
          </a:p>
          <a:p>
            <a:pPr lvl="1"/>
            <a:r>
              <a:rPr lang="en-US" sz="2000" dirty="0" smtClean="0"/>
              <a:t>Hyperlink</a:t>
            </a:r>
          </a:p>
          <a:p>
            <a:r>
              <a:rPr lang="en-US" sz="2200" dirty="0" smtClean="0"/>
              <a:t>Note</a:t>
            </a:r>
          </a:p>
          <a:p>
            <a:pPr lvl="1"/>
            <a:r>
              <a:rPr lang="en-US" sz="2000" dirty="0" smtClean="0"/>
              <a:t>Explanatory text such as a footnote or endnote</a:t>
            </a:r>
          </a:p>
          <a:p>
            <a:r>
              <a:rPr lang="en-US" sz="2200" dirty="0" smtClean="0"/>
              <a:t>Reference</a:t>
            </a:r>
          </a:p>
          <a:p>
            <a:pPr lvl="1"/>
            <a:r>
              <a:rPr lang="en-US" sz="2000" dirty="0" smtClean="0"/>
              <a:t>Citation to text or data found elsewhere in the document</a:t>
            </a:r>
          </a:p>
          <a:p>
            <a:endParaRPr lang="en-US" sz="2200" dirty="0"/>
          </a:p>
          <a:p>
            <a:endParaRPr lang="en-US" dirty="0"/>
          </a:p>
        </p:txBody>
      </p:sp>
      <p:sp>
        <p:nvSpPr>
          <p:cNvPr id="2" name="Title 1"/>
          <p:cNvSpPr>
            <a:spLocks noGrp="1"/>
          </p:cNvSpPr>
          <p:nvPr>
            <p:ph type="title"/>
          </p:nvPr>
        </p:nvSpPr>
        <p:spPr/>
        <p:txBody>
          <a:bodyPr/>
          <a:lstStyle/>
          <a:p>
            <a:r>
              <a:rPr lang="en-US" dirty="0" smtClean="0"/>
              <a:t>Special In-line Tags</a:t>
            </a:r>
            <a:endParaRPr lang="en-US" dirty="0"/>
          </a:p>
        </p:txBody>
      </p:sp>
    </p:spTree>
    <p:extLst>
      <p:ext uri="{BB962C8B-B14F-4D97-AF65-F5344CB8AC3E}">
        <p14:creationId xmlns:p14="http://schemas.microsoft.com/office/powerpoint/2010/main" val="23526831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gs pane with Properties option highlighted in Acrobat Pro D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1468582"/>
            <a:ext cx="3547197" cy="5139592"/>
          </a:xfrm>
          <a:prstGeom prst="rect">
            <a:avLst/>
          </a:prstGeom>
        </p:spPr>
      </p:pic>
      <p:sp>
        <p:nvSpPr>
          <p:cNvPr id="3" name="Content Placeholder 2"/>
          <p:cNvSpPr>
            <a:spLocks noGrp="1"/>
          </p:cNvSpPr>
          <p:nvPr>
            <p:ph idx="1"/>
          </p:nvPr>
        </p:nvSpPr>
        <p:spPr>
          <a:xfrm>
            <a:off x="4419600" y="1468582"/>
            <a:ext cx="4854402" cy="5389419"/>
          </a:xfrm>
        </p:spPr>
        <p:txBody>
          <a:bodyPr>
            <a:normAutofit/>
          </a:bodyPr>
          <a:lstStyle/>
          <a:p>
            <a:r>
              <a:rPr lang="en-US" sz="2400" dirty="0" smtClean="0"/>
              <a:t>Right-click on any tag in the Tags pane and choose “Properties”</a:t>
            </a:r>
          </a:p>
          <a:p>
            <a:r>
              <a:rPr lang="en-US" sz="2400" dirty="0" smtClean="0"/>
              <a:t>Here, you can change the tag type</a:t>
            </a:r>
          </a:p>
          <a:p>
            <a:r>
              <a:rPr lang="en-US" sz="2400" dirty="0" smtClean="0"/>
              <a:t>Example</a:t>
            </a:r>
          </a:p>
          <a:p>
            <a:pPr lvl="1"/>
            <a:r>
              <a:rPr lang="en-US" sz="1800" dirty="0" smtClean="0"/>
              <a:t>Change Paragraph (P) to Heading (H)</a:t>
            </a:r>
          </a:p>
          <a:p>
            <a:endParaRPr lang="en-US" sz="2200" dirty="0"/>
          </a:p>
          <a:p>
            <a:endParaRPr lang="en-US" dirty="0"/>
          </a:p>
        </p:txBody>
      </p:sp>
      <p:sp>
        <p:nvSpPr>
          <p:cNvPr id="2" name="Title 1"/>
          <p:cNvSpPr>
            <a:spLocks noGrp="1"/>
          </p:cNvSpPr>
          <p:nvPr>
            <p:ph type="title"/>
          </p:nvPr>
        </p:nvSpPr>
        <p:spPr/>
        <p:txBody>
          <a:bodyPr/>
          <a:lstStyle/>
          <a:p>
            <a:r>
              <a:rPr lang="en-US" dirty="0" smtClean="0"/>
              <a:t>Changing Tags</a:t>
            </a:r>
            <a:endParaRPr lang="en-US" dirty="0"/>
          </a:p>
        </p:txBody>
      </p:sp>
    </p:spTree>
    <p:extLst>
      <p:ext uri="{BB962C8B-B14F-4D97-AF65-F5344CB8AC3E}">
        <p14:creationId xmlns:p14="http://schemas.microsoft.com/office/powerpoint/2010/main" val="1043282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 appropriate alternative text</a:t>
            </a:r>
          </a:p>
          <a:p>
            <a:r>
              <a:rPr lang="en-US" dirty="0" smtClean="0"/>
              <a:t>Make sure that content is well structured and clearly written</a:t>
            </a:r>
          </a:p>
          <a:p>
            <a:r>
              <a:rPr lang="en-US" dirty="0" smtClean="0"/>
              <a:t>Provide headers for data tables</a:t>
            </a:r>
          </a:p>
          <a:p>
            <a:r>
              <a:rPr lang="en-US" dirty="0" smtClean="0"/>
              <a:t>Ensure users can complete and submit all forms</a:t>
            </a:r>
          </a:p>
          <a:p>
            <a:r>
              <a:rPr lang="en-US" dirty="0" smtClean="0"/>
              <a:t>Ensure links make sense out of context</a:t>
            </a:r>
          </a:p>
          <a:p>
            <a:r>
              <a:rPr lang="en-US" dirty="0" smtClean="0"/>
              <a:t>Caption and/or provide transcripts for media</a:t>
            </a:r>
          </a:p>
          <a:p>
            <a:r>
              <a:rPr lang="en-US" dirty="0" smtClean="0"/>
              <a:t>Do not rely on color alone to convey meaning</a:t>
            </a:r>
          </a:p>
          <a:p>
            <a:r>
              <a:rPr lang="en-US" dirty="0" smtClean="0"/>
              <a:t>Design to </a:t>
            </a:r>
            <a:r>
              <a:rPr lang="en-US" dirty="0" smtClean="0"/>
              <a:t>standards</a:t>
            </a:r>
            <a:endParaRPr lang="en-US" dirty="0" smtClean="0"/>
          </a:p>
        </p:txBody>
      </p:sp>
      <p:sp>
        <p:nvSpPr>
          <p:cNvPr id="2" name="Title 1"/>
          <p:cNvSpPr>
            <a:spLocks noGrp="1"/>
          </p:cNvSpPr>
          <p:nvPr>
            <p:ph type="title"/>
          </p:nvPr>
        </p:nvSpPr>
        <p:spPr/>
        <p:txBody>
          <a:bodyPr/>
          <a:lstStyle/>
          <a:p>
            <a:r>
              <a:rPr lang="en-US" dirty="0" smtClean="0">
                <a:solidFill>
                  <a:srgbClr val="007FAA"/>
                </a:solidFill>
              </a:rPr>
              <a:t>Accessible Design Principles</a:t>
            </a:r>
            <a:endParaRPr lang="en-US" dirty="0">
              <a:solidFill>
                <a:srgbClr val="007FAA"/>
              </a:solidFill>
            </a:endParaRPr>
          </a:p>
        </p:txBody>
      </p:sp>
    </p:spTree>
    <p:extLst>
      <p:ext uri="{BB962C8B-B14F-4D97-AF65-F5344CB8AC3E}">
        <p14:creationId xmlns:p14="http://schemas.microsoft.com/office/powerpoint/2010/main" val="38268249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160590"/>
            <a:ext cx="8923866" cy="1607846"/>
          </a:xfrm>
        </p:spPr>
        <p:txBody>
          <a:bodyPr>
            <a:normAutofit/>
          </a:bodyPr>
          <a:lstStyle/>
          <a:p>
            <a:r>
              <a:rPr lang="en-US" sz="2400" dirty="0" smtClean="0"/>
              <a:t>When re-ordering items in the Content panel, sometimes items may disappear</a:t>
            </a:r>
          </a:p>
          <a:p>
            <a:r>
              <a:rPr lang="en-US" sz="2400" dirty="0" smtClean="0"/>
              <a:t>Make sure backgrounds appear “above” foreground content</a:t>
            </a:r>
            <a:endParaRPr lang="en-US" sz="2400" dirty="0"/>
          </a:p>
        </p:txBody>
      </p:sp>
      <p:sp>
        <p:nvSpPr>
          <p:cNvPr id="2" name="Title 1"/>
          <p:cNvSpPr>
            <a:spLocks noGrp="1"/>
          </p:cNvSpPr>
          <p:nvPr>
            <p:ph type="title"/>
          </p:nvPr>
        </p:nvSpPr>
        <p:spPr/>
        <p:txBody>
          <a:bodyPr/>
          <a:lstStyle/>
          <a:p>
            <a:r>
              <a:rPr lang="en-US" dirty="0" smtClean="0"/>
              <a:t>Layered Items in the Content Panel</a:t>
            </a:r>
            <a:endParaRPr lang="en-US" dirty="0"/>
          </a:p>
        </p:txBody>
      </p:sp>
    </p:spTree>
    <p:extLst>
      <p:ext uri="{BB962C8B-B14F-4D97-AF65-F5344CB8AC3E}">
        <p14:creationId xmlns:p14="http://schemas.microsoft.com/office/powerpoint/2010/main" val="1959581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marks panel in Adobe Acrobat Pro DC. Pointer on &quot;New Bookmarks from Structure&quot;"/>
          <p:cNvPicPr>
            <a:picLocks noChangeAspect="1"/>
          </p:cNvPicPr>
          <p:nvPr/>
        </p:nvPicPr>
        <p:blipFill rotWithShape="1">
          <a:blip r:embed="rId2">
            <a:extLst>
              <a:ext uri="{28A0092B-C50C-407E-A947-70E740481C1C}">
                <a14:useLocalDpi xmlns:a14="http://schemas.microsoft.com/office/drawing/2010/main" val="0"/>
              </a:ext>
            </a:extLst>
          </a:blip>
          <a:srcRect b="57778"/>
          <a:stretch/>
        </p:blipFill>
        <p:spPr>
          <a:xfrm>
            <a:off x="470191" y="1510145"/>
            <a:ext cx="3492209" cy="3921415"/>
          </a:xfrm>
          <a:prstGeom prst="rect">
            <a:avLst/>
          </a:prstGeom>
        </p:spPr>
      </p:pic>
      <p:sp>
        <p:nvSpPr>
          <p:cNvPr id="3" name="Content Placeholder 2"/>
          <p:cNvSpPr>
            <a:spLocks noGrp="1"/>
          </p:cNvSpPr>
          <p:nvPr>
            <p:ph idx="1"/>
          </p:nvPr>
        </p:nvSpPr>
        <p:spPr>
          <a:xfrm>
            <a:off x="4184072" y="1510145"/>
            <a:ext cx="5089929" cy="5181600"/>
          </a:xfrm>
        </p:spPr>
        <p:txBody>
          <a:bodyPr>
            <a:noAutofit/>
          </a:bodyPr>
          <a:lstStyle/>
          <a:p>
            <a:r>
              <a:rPr lang="en-US" sz="2000" dirty="0" smtClean="0"/>
              <a:t>For larger documents, bookmarks offer a great way to navigate the document for all users</a:t>
            </a:r>
          </a:p>
          <a:p>
            <a:r>
              <a:rPr lang="en-US" sz="2000" dirty="0" smtClean="0"/>
              <a:t>Once your headings are set in the Content and Tags panel, go to the Bookmarks panel and choose “New Bookmarks from Structure…”</a:t>
            </a:r>
          </a:p>
          <a:p>
            <a:r>
              <a:rPr lang="en-US" sz="2000" dirty="0" smtClean="0"/>
              <a:t>Choose the appropriate heading level to use as bookmarks</a:t>
            </a:r>
          </a:p>
          <a:p>
            <a:r>
              <a:rPr lang="en-US" sz="2000" dirty="0" smtClean="0"/>
              <a:t>Acrobat will add a bookmark for each element of that type in the document</a:t>
            </a:r>
            <a:endParaRPr lang="en-US" sz="2000" dirty="0"/>
          </a:p>
        </p:txBody>
      </p:sp>
      <p:sp>
        <p:nvSpPr>
          <p:cNvPr id="2" name="Title 1"/>
          <p:cNvSpPr>
            <a:spLocks noGrp="1"/>
          </p:cNvSpPr>
          <p:nvPr>
            <p:ph type="title"/>
          </p:nvPr>
        </p:nvSpPr>
        <p:spPr/>
        <p:txBody>
          <a:bodyPr/>
          <a:lstStyle/>
          <a:p>
            <a:r>
              <a:rPr lang="en-US" dirty="0" smtClean="0"/>
              <a:t>Adding Bookmarks</a:t>
            </a:r>
            <a:endParaRPr lang="en-US" dirty="0"/>
          </a:p>
        </p:txBody>
      </p:sp>
    </p:spTree>
    <p:extLst>
      <p:ext uri="{BB962C8B-B14F-4D97-AF65-F5344CB8AC3E}">
        <p14:creationId xmlns:p14="http://schemas.microsoft.com/office/powerpoint/2010/main" val="2482791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Field properties window in Acrobat Pro DC"/>
          <p:cNvPicPr>
            <a:picLocks noChangeAspect="1"/>
          </p:cNvPicPr>
          <p:nvPr/>
        </p:nvPicPr>
        <p:blipFill rotWithShape="1">
          <a:blip r:embed="rId2">
            <a:extLst>
              <a:ext uri="{28A0092B-C50C-407E-A947-70E740481C1C}">
                <a14:useLocalDpi xmlns:a14="http://schemas.microsoft.com/office/drawing/2010/main" val="0"/>
              </a:ext>
            </a:extLst>
          </a:blip>
          <a:srcRect b="67193"/>
          <a:stretch/>
        </p:blipFill>
        <p:spPr>
          <a:xfrm>
            <a:off x="677334" y="4542325"/>
            <a:ext cx="6873689" cy="1992457"/>
          </a:xfrm>
          <a:prstGeom prst="rect">
            <a:avLst/>
          </a:prstGeom>
        </p:spPr>
      </p:pic>
      <p:sp>
        <p:nvSpPr>
          <p:cNvPr id="3" name="Content Placeholder 2"/>
          <p:cNvSpPr>
            <a:spLocks noGrp="1"/>
          </p:cNvSpPr>
          <p:nvPr>
            <p:ph idx="1"/>
          </p:nvPr>
        </p:nvSpPr>
        <p:spPr>
          <a:xfrm>
            <a:off x="677334" y="1717965"/>
            <a:ext cx="8596668" cy="4323398"/>
          </a:xfrm>
        </p:spPr>
        <p:txBody>
          <a:bodyPr>
            <a:normAutofit/>
          </a:bodyPr>
          <a:lstStyle/>
          <a:p>
            <a:r>
              <a:rPr lang="en-US" sz="2400" dirty="0" smtClean="0"/>
              <a:t>Add form fields after rest of document has passed accessibility checker</a:t>
            </a:r>
          </a:p>
          <a:p>
            <a:r>
              <a:rPr lang="en-US" sz="2400" dirty="0" smtClean="0"/>
              <a:t>Every field must have a unique name</a:t>
            </a:r>
          </a:p>
          <a:p>
            <a:r>
              <a:rPr lang="en-US" sz="2400" dirty="0" smtClean="0"/>
              <a:t>Add alternative text in the “Prepare Form” section by right-clicking each field in the sidebar, going to Properties, and entering it as the Tooltip</a:t>
            </a:r>
            <a:endParaRPr lang="en-US" sz="2400" dirty="0"/>
          </a:p>
        </p:txBody>
      </p:sp>
      <p:sp>
        <p:nvSpPr>
          <p:cNvPr id="2" name="Title 1"/>
          <p:cNvSpPr>
            <a:spLocks noGrp="1"/>
          </p:cNvSpPr>
          <p:nvPr>
            <p:ph type="title"/>
          </p:nvPr>
        </p:nvSpPr>
        <p:spPr/>
        <p:txBody>
          <a:bodyPr/>
          <a:lstStyle/>
          <a:p>
            <a:r>
              <a:rPr lang="en-US" dirty="0" smtClean="0"/>
              <a:t>Forms &amp; Tooltips</a:t>
            </a:r>
            <a:endParaRPr lang="en-US" dirty="0"/>
          </a:p>
        </p:txBody>
      </p:sp>
    </p:spTree>
    <p:extLst>
      <p:ext uri="{BB962C8B-B14F-4D97-AF65-F5344CB8AC3E}">
        <p14:creationId xmlns:p14="http://schemas.microsoft.com/office/powerpoint/2010/main" val="12545430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Summary dialog bo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6536" y="4022062"/>
            <a:ext cx="3792964" cy="2302088"/>
          </a:xfrm>
          <a:prstGeom prst="rect">
            <a:avLst/>
          </a:prstGeom>
        </p:spPr>
      </p:pic>
      <p:pic>
        <p:nvPicPr>
          <p:cNvPr id="6" name="Picture 5" descr="Menu when right-clicking on a table using Reading Order mo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4022062"/>
            <a:ext cx="3084800" cy="2505661"/>
          </a:xfrm>
          <a:prstGeom prst="rect">
            <a:avLst/>
          </a:prstGeom>
        </p:spPr>
      </p:pic>
      <p:sp>
        <p:nvSpPr>
          <p:cNvPr id="8" name="Right Arrow 7" descr="Arrow point towards &quot;Edit Table Summary&quot; option"/>
          <p:cNvSpPr/>
          <p:nvPr/>
        </p:nvSpPr>
        <p:spPr>
          <a:xfrm rot="10800000">
            <a:off x="2732034" y="5750416"/>
            <a:ext cx="831273" cy="263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eading Order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5525" y="2708872"/>
            <a:ext cx="2316578" cy="659785"/>
          </a:xfrm>
          <a:prstGeom prst="rect">
            <a:avLst/>
          </a:prstGeom>
        </p:spPr>
      </p:pic>
      <p:sp>
        <p:nvSpPr>
          <p:cNvPr id="3" name="Content Placeholder 2"/>
          <p:cNvSpPr>
            <a:spLocks noGrp="1"/>
          </p:cNvSpPr>
          <p:nvPr>
            <p:ph idx="1"/>
          </p:nvPr>
        </p:nvSpPr>
        <p:spPr>
          <a:xfrm>
            <a:off x="677334" y="1717965"/>
            <a:ext cx="8596668" cy="4323398"/>
          </a:xfrm>
        </p:spPr>
        <p:txBody>
          <a:bodyPr>
            <a:normAutofit/>
          </a:bodyPr>
          <a:lstStyle/>
          <a:p>
            <a:r>
              <a:rPr lang="en-US" sz="2400" dirty="0" smtClean="0"/>
              <a:t>Every data table must have a summary</a:t>
            </a:r>
          </a:p>
          <a:p>
            <a:r>
              <a:rPr lang="en-US" sz="2400" dirty="0" smtClean="0"/>
              <a:t>Change to Reading Order mode and right-click on any table</a:t>
            </a:r>
          </a:p>
          <a:p>
            <a:r>
              <a:rPr lang="en-US" sz="2400" dirty="0" smtClean="0"/>
              <a:t>Choose “Edit Table Summary”</a:t>
            </a:r>
            <a:endParaRPr lang="en-US" sz="2400" dirty="0"/>
          </a:p>
        </p:txBody>
      </p:sp>
      <p:sp>
        <p:nvSpPr>
          <p:cNvPr id="2" name="Title 1"/>
          <p:cNvSpPr>
            <a:spLocks noGrp="1"/>
          </p:cNvSpPr>
          <p:nvPr>
            <p:ph type="title"/>
          </p:nvPr>
        </p:nvSpPr>
        <p:spPr/>
        <p:txBody>
          <a:bodyPr/>
          <a:lstStyle/>
          <a:p>
            <a:r>
              <a:rPr lang="en-US" dirty="0" smtClean="0"/>
              <a:t>Set Table Summaries</a:t>
            </a:r>
            <a:endParaRPr lang="en-US" dirty="0"/>
          </a:p>
        </p:txBody>
      </p:sp>
    </p:spTree>
    <p:extLst>
      <p:ext uri="{BB962C8B-B14F-4D97-AF65-F5344CB8AC3E}">
        <p14:creationId xmlns:p14="http://schemas.microsoft.com/office/powerpoint/2010/main" val="36683987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tag in Acrobat expanded to show paragraph tags inside each TD tag."/>
          <p:cNvPicPr>
            <a:picLocks noChangeAspect="1"/>
          </p:cNvPicPr>
          <p:nvPr/>
        </p:nvPicPr>
        <p:blipFill rotWithShape="1">
          <a:blip r:embed="rId2">
            <a:extLst>
              <a:ext uri="{28A0092B-C50C-407E-A947-70E740481C1C}">
                <a14:useLocalDpi xmlns:a14="http://schemas.microsoft.com/office/drawing/2010/main" val="0"/>
              </a:ext>
            </a:extLst>
          </a:blip>
          <a:srcRect t="3232" r="44242" b="65409"/>
          <a:stretch/>
        </p:blipFill>
        <p:spPr>
          <a:xfrm>
            <a:off x="677334" y="2656627"/>
            <a:ext cx="2502330" cy="3889050"/>
          </a:xfrm>
          <a:prstGeom prst="rect">
            <a:avLst/>
          </a:prstGeom>
        </p:spPr>
      </p:pic>
      <p:sp>
        <p:nvSpPr>
          <p:cNvPr id="3" name="Content Placeholder 2"/>
          <p:cNvSpPr>
            <a:spLocks noGrp="1"/>
          </p:cNvSpPr>
          <p:nvPr>
            <p:ph idx="1"/>
          </p:nvPr>
        </p:nvSpPr>
        <p:spPr>
          <a:xfrm>
            <a:off x="677333" y="1717965"/>
            <a:ext cx="8757611" cy="4323398"/>
          </a:xfrm>
        </p:spPr>
        <p:txBody>
          <a:bodyPr>
            <a:normAutofit/>
          </a:bodyPr>
          <a:lstStyle/>
          <a:p>
            <a:r>
              <a:rPr lang="en-US" sz="2400" dirty="0" smtClean="0"/>
              <a:t>Acrobat Pro does not have a way to indicate a table is used only for layout</a:t>
            </a:r>
            <a:br>
              <a:rPr lang="en-US" sz="2400" dirty="0" smtClean="0"/>
            </a:br>
            <a:endParaRPr lang="en-US" sz="2400" dirty="0" smtClean="0"/>
          </a:p>
          <a:p>
            <a:pPr marL="3144838"/>
            <a:r>
              <a:rPr lang="en-US" sz="2400" dirty="0" smtClean="0"/>
              <a:t>All content inside the &lt;table&gt; tags must be moved (selected-and-dragged) out of the individual &lt;td&gt; tags and then delete the entire &lt;table&gt; tag</a:t>
            </a:r>
            <a:endParaRPr lang="en-US" sz="2400" dirty="0"/>
          </a:p>
        </p:txBody>
      </p:sp>
      <p:sp>
        <p:nvSpPr>
          <p:cNvPr id="2" name="Title 1"/>
          <p:cNvSpPr>
            <a:spLocks noGrp="1"/>
          </p:cNvSpPr>
          <p:nvPr>
            <p:ph type="title"/>
          </p:nvPr>
        </p:nvSpPr>
        <p:spPr/>
        <p:txBody>
          <a:bodyPr/>
          <a:lstStyle/>
          <a:p>
            <a:r>
              <a:rPr lang="en-US" dirty="0" smtClean="0"/>
              <a:t>Non-Data/Layout Tables</a:t>
            </a:r>
            <a:endParaRPr lang="en-US" dirty="0"/>
          </a:p>
        </p:txBody>
      </p:sp>
    </p:spTree>
    <p:extLst>
      <p:ext uri="{BB962C8B-B14F-4D97-AF65-F5344CB8AC3E}">
        <p14:creationId xmlns:p14="http://schemas.microsoft.com/office/powerpoint/2010/main" val="2579826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nd Element dialog box from Acrobat Pro DC with Unmarked Annotations chos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249" y="4302623"/>
            <a:ext cx="4493202" cy="2409398"/>
          </a:xfrm>
          <a:prstGeom prst="rect">
            <a:avLst/>
          </a:prstGeom>
        </p:spPr>
      </p:pic>
      <p:pic>
        <p:nvPicPr>
          <p:cNvPr id="5" name="Picture 4" descr="Tags pane with Find option highlighted in Acrobat Pro DC"/>
          <p:cNvPicPr>
            <a:picLocks noChangeAspect="1"/>
          </p:cNvPicPr>
          <p:nvPr/>
        </p:nvPicPr>
        <p:blipFill rotWithShape="1">
          <a:blip r:embed="rId3">
            <a:extLst>
              <a:ext uri="{28A0092B-C50C-407E-A947-70E740481C1C}">
                <a14:useLocalDpi xmlns:a14="http://schemas.microsoft.com/office/drawing/2010/main" val="0"/>
              </a:ext>
            </a:extLst>
          </a:blip>
          <a:srcRect b="60606"/>
          <a:stretch/>
        </p:blipFill>
        <p:spPr>
          <a:xfrm>
            <a:off x="6765921" y="1495624"/>
            <a:ext cx="2679238" cy="2806999"/>
          </a:xfrm>
          <a:prstGeom prst="rect">
            <a:avLst/>
          </a:prstGeom>
        </p:spPr>
      </p:pic>
      <p:sp>
        <p:nvSpPr>
          <p:cNvPr id="3" name="Content Placeholder 2"/>
          <p:cNvSpPr>
            <a:spLocks noGrp="1"/>
          </p:cNvSpPr>
          <p:nvPr>
            <p:ph idx="1"/>
          </p:nvPr>
        </p:nvSpPr>
        <p:spPr>
          <a:xfrm>
            <a:off x="677334" y="1717965"/>
            <a:ext cx="5917430" cy="4323398"/>
          </a:xfrm>
        </p:spPr>
        <p:txBody>
          <a:bodyPr>
            <a:normAutofit/>
          </a:bodyPr>
          <a:lstStyle/>
          <a:p>
            <a:r>
              <a:rPr lang="en-US" sz="2400" dirty="0" smtClean="0"/>
              <a:t>Acrobat does not automatically tag form fields</a:t>
            </a:r>
          </a:p>
          <a:p>
            <a:r>
              <a:rPr lang="en-US" sz="2400" dirty="0" smtClean="0"/>
              <a:t>On the Tags pane, use the “Find” option to find “Unmarked Annotations”</a:t>
            </a:r>
          </a:p>
          <a:p>
            <a:r>
              <a:rPr lang="en-US" sz="2400" dirty="0" smtClean="0"/>
              <a:t>Tag each form field as a Form type and add an informative Title to each field</a:t>
            </a:r>
            <a:endParaRPr lang="en-US" sz="2400" dirty="0"/>
          </a:p>
        </p:txBody>
      </p:sp>
      <p:sp>
        <p:nvSpPr>
          <p:cNvPr id="2" name="Title 1"/>
          <p:cNvSpPr>
            <a:spLocks noGrp="1"/>
          </p:cNvSpPr>
          <p:nvPr>
            <p:ph type="title"/>
          </p:nvPr>
        </p:nvSpPr>
        <p:spPr/>
        <p:txBody>
          <a:bodyPr/>
          <a:lstStyle/>
          <a:p>
            <a:r>
              <a:rPr lang="en-US" dirty="0" smtClean="0"/>
              <a:t>Tagging Forms</a:t>
            </a:r>
            <a:endParaRPr lang="en-US" dirty="0"/>
          </a:p>
        </p:txBody>
      </p:sp>
    </p:spTree>
    <p:extLst>
      <p:ext uri="{BB962C8B-B14F-4D97-AF65-F5344CB8AC3E}">
        <p14:creationId xmlns:p14="http://schemas.microsoft.com/office/powerpoint/2010/main" val="6185052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77700" y="4417199"/>
            <a:ext cx="5267459" cy="1697901"/>
          </a:xfrm>
          <a:prstGeom prst="rect">
            <a:avLst/>
          </a:prstGeom>
        </p:spPr>
        <p:txBody>
          <a:bodyPr wrap="square">
            <a:spAutoFit/>
          </a:bodyPr>
          <a:lstStyle/>
          <a:p>
            <a:pPr marL="342900" indent="-342900">
              <a:spcBef>
                <a:spcPts val="1000"/>
              </a:spcBef>
              <a:buClr>
                <a:schemeClr val="accent1"/>
              </a:buClr>
              <a:buSzPct val="80000"/>
              <a:buFont typeface="Wingdings 3" charset="2"/>
              <a:buChar char=""/>
            </a:pPr>
            <a:r>
              <a:rPr lang="en-US" sz="2400" dirty="0"/>
              <a:t>Click “Find Next” and click “</a:t>
            </a:r>
            <a:r>
              <a:rPr lang="en-US" sz="2400" dirty="0">
                <a:solidFill>
                  <a:schemeClr val="tx1">
                    <a:lumMod val="75000"/>
                    <a:lumOff val="25000"/>
                  </a:schemeClr>
                </a:solidFill>
              </a:rPr>
              <a:t>Tag Element” to tag the element</a:t>
            </a:r>
          </a:p>
          <a:p>
            <a:pPr marL="342900" indent="-342900">
              <a:spcBef>
                <a:spcPts val="1000"/>
              </a:spcBef>
              <a:buClr>
                <a:schemeClr val="accent1"/>
              </a:buClr>
              <a:buSzPct val="80000"/>
              <a:buFont typeface="Wingdings 3" charset="2"/>
              <a:buChar char=""/>
            </a:pPr>
            <a:r>
              <a:rPr lang="en-US" sz="2400" dirty="0">
                <a:solidFill>
                  <a:schemeClr val="tx1">
                    <a:lumMod val="75000"/>
                    <a:lumOff val="25000"/>
                  </a:schemeClr>
                </a:solidFill>
              </a:rPr>
              <a:t>Change the Tag if necessary and add a short description</a:t>
            </a:r>
          </a:p>
        </p:txBody>
      </p:sp>
      <p:pic>
        <p:nvPicPr>
          <p:cNvPr id="6" name="Picture 5" descr="Acrobat's Find Element dialog box with &quot;Unmarked Content&quot; selec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45" y="4151167"/>
            <a:ext cx="3527538" cy="1891579"/>
          </a:xfrm>
          <a:prstGeom prst="rect">
            <a:avLst/>
          </a:prstGeom>
        </p:spPr>
      </p:pic>
      <p:pic>
        <p:nvPicPr>
          <p:cNvPr id="5" name="Picture 4" descr="Tags pane with Find option highlighted in Acrobat Pro DC"/>
          <p:cNvPicPr>
            <a:picLocks noChangeAspect="1"/>
          </p:cNvPicPr>
          <p:nvPr/>
        </p:nvPicPr>
        <p:blipFill rotWithShape="1">
          <a:blip r:embed="rId3">
            <a:extLst>
              <a:ext uri="{28A0092B-C50C-407E-A947-70E740481C1C}">
                <a14:useLocalDpi xmlns:a14="http://schemas.microsoft.com/office/drawing/2010/main" val="0"/>
              </a:ext>
            </a:extLst>
          </a:blip>
          <a:srcRect b="60606"/>
          <a:stretch/>
        </p:blipFill>
        <p:spPr>
          <a:xfrm>
            <a:off x="6765921" y="1344168"/>
            <a:ext cx="2679238" cy="2806999"/>
          </a:xfrm>
          <a:prstGeom prst="rect">
            <a:avLst/>
          </a:prstGeom>
        </p:spPr>
      </p:pic>
      <p:sp>
        <p:nvSpPr>
          <p:cNvPr id="3" name="Content Placeholder 2"/>
          <p:cNvSpPr>
            <a:spLocks noGrp="1"/>
          </p:cNvSpPr>
          <p:nvPr>
            <p:ph idx="1"/>
          </p:nvPr>
        </p:nvSpPr>
        <p:spPr>
          <a:xfrm>
            <a:off x="677334" y="1344168"/>
            <a:ext cx="5917430" cy="2461289"/>
          </a:xfrm>
        </p:spPr>
        <p:txBody>
          <a:bodyPr>
            <a:normAutofit/>
          </a:bodyPr>
          <a:lstStyle/>
          <a:p>
            <a:r>
              <a:rPr lang="en-US" sz="2400" dirty="0" smtClean="0"/>
              <a:t>Make sure appropriate items are marked as Artifacts (this solves a lot of these errors)</a:t>
            </a:r>
          </a:p>
          <a:p>
            <a:r>
              <a:rPr lang="en-US" sz="2400" dirty="0" smtClean="0"/>
              <a:t>On the Tags pane, right-click to use the “Find” option to find “Unmarked Content”</a:t>
            </a:r>
          </a:p>
        </p:txBody>
      </p:sp>
      <p:sp>
        <p:nvSpPr>
          <p:cNvPr id="2" name="Title 1"/>
          <p:cNvSpPr>
            <a:spLocks noGrp="1"/>
          </p:cNvSpPr>
          <p:nvPr>
            <p:ph type="title"/>
          </p:nvPr>
        </p:nvSpPr>
        <p:spPr/>
        <p:txBody>
          <a:bodyPr/>
          <a:lstStyle/>
          <a:p>
            <a:r>
              <a:rPr lang="en-US" dirty="0" smtClean="0"/>
              <a:t>Tagging Unmarked Content</a:t>
            </a:r>
            <a:endParaRPr lang="en-US" dirty="0"/>
          </a:p>
        </p:txBody>
      </p:sp>
    </p:spTree>
    <p:extLst>
      <p:ext uri="{BB962C8B-B14F-4D97-AF65-F5344CB8AC3E}">
        <p14:creationId xmlns:p14="http://schemas.microsoft.com/office/powerpoint/2010/main" val="682497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eative Commons licens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809" y="4784733"/>
            <a:ext cx="1691886" cy="605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77333" y="1418253"/>
            <a:ext cx="9006993" cy="5439748"/>
          </a:xfrm>
        </p:spPr>
        <p:txBody>
          <a:bodyPr>
            <a:normAutofit/>
          </a:bodyPr>
          <a:lstStyle/>
          <a:p>
            <a:r>
              <a:rPr lang="en-US" sz="2400" dirty="0" smtClean="0"/>
              <a:t>Citations</a:t>
            </a:r>
          </a:p>
          <a:p>
            <a:pPr lvl="1"/>
            <a:r>
              <a:rPr lang="en-US" sz="2000" dirty="0" smtClean="0"/>
              <a:t>NCDAE - </a:t>
            </a:r>
            <a:r>
              <a:rPr lang="en-US" sz="2000" dirty="0" smtClean="0">
                <a:solidFill>
                  <a:srgbClr val="007FAA"/>
                </a:solidFill>
                <a:hlinkClick r:id="rId3"/>
              </a:rPr>
              <a:t>ncdae.org/resources/factsheets/</a:t>
            </a:r>
            <a:r>
              <a:rPr lang="en-US" sz="2000" dirty="0" err="1" smtClean="0">
                <a:solidFill>
                  <a:srgbClr val="007FAA"/>
                </a:solidFill>
                <a:hlinkClick r:id="rId3"/>
              </a:rPr>
              <a:t>principles.php</a:t>
            </a:r>
            <a:endParaRPr lang="en-US" sz="2000" dirty="0" smtClean="0">
              <a:solidFill>
                <a:srgbClr val="007FAA"/>
              </a:solidFill>
            </a:endParaRPr>
          </a:p>
          <a:p>
            <a:pPr lvl="1"/>
            <a:r>
              <a:rPr lang="en-US" sz="2000" dirty="0" err="1" smtClean="0">
                <a:solidFill>
                  <a:schemeClr val="tx1"/>
                </a:solidFill>
              </a:rPr>
              <a:t>WebAIM</a:t>
            </a:r>
            <a:r>
              <a:rPr lang="en-US" sz="2000" dirty="0">
                <a:solidFill>
                  <a:schemeClr val="tx1"/>
                </a:solidFill>
              </a:rPr>
              <a:t> - </a:t>
            </a:r>
            <a:r>
              <a:rPr lang="en-US" sz="2000" dirty="0" smtClean="0">
                <a:solidFill>
                  <a:srgbClr val="007FAA"/>
                </a:solidFill>
                <a:hlinkClick r:id="rId4"/>
              </a:rPr>
              <a:t>webaim.org/techniques/</a:t>
            </a:r>
            <a:r>
              <a:rPr lang="en-US" sz="2000" dirty="0" err="1" smtClean="0">
                <a:solidFill>
                  <a:srgbClr val="007FAA"/>
                </a:solidFill>
                <a:hlinkClick r:id="rId4"/>
              </a:rPr>
              <a:t>alttext</a:t>
            </a:r>
            <a:r>
              <a:rPr lang="en-US" sz="2000" dirty="0" smtClean="0">
                <a:solidFill>
                  <a:srgbClr val="007FAA"/>
                </a:solidFill>
                <a:hlinkClick r:id="rId4"/>
              </a:rPr>
              <a:t>/</a:t>
            </a:r>
            <a:endParaRPr lang="en-US" sz="2000" dirty="0" smtClean="0">
              <a:solidFill>
                <a:srgbClr val="007FAA"/>
              </a:solidFill>
            </a:endParaRPr>
          </a:p>
          <a:p>
            <a:pPr lvl="1"/>
            <a:r>
              <a:rPr lang="en-US" sz="2000" dirty="0" smtClean="0">
                <a:solidFill>
                  <a:schemeClr val="tx1"/>
                </a:solidFill>
              </a:rPr>
              <a:t>Screenshots from Microsoft Office and Adobe Acrobat Professional DC</a:t>
            </a:r>
          </a:p>
          <a:p>
            <a:pPr lvl="1"/>
            <a:endParaRPr lang="en-US" sz="2000" dirty="0">
              <a:solidFill>
                <a:schemeClr val="tx1"/>
              </a:solidFill>
            </a:endParaRPr>
          </a:p>
          <a:p>
            <a:pPr marL="457200" lvl="1" indent="0">
              <a:buNone/>
            </a:pPr>
            <a:r>
              <a:rPr lang="en-US" sz="2000" dirty="0" smtClean="0">
                <a:solidFill>
                  <a:schemeClr val="tx1"/>
                </a:solidFill>
              </a:rPr>
              <a:t>Created By:</a:t>
            </a:r>
          </a:p>
          <a:p>
            <a:pPr marL="857250" lvl="2" indent="0">
              <a:buNone/>
            </a:pPr>
            <a:r>
              <a:rPr lang="en-US" sz="1800" dirty="0" smtClean="0">
                <a:solidFill>
                  <a:schemeClr val="tx1"/>
                </a:solidFill>
              </a:rPr>
              <a:t>Joel Selby</a:t>
            </a:r>
            <a:br>
              <a:rPr lang="en-US" sz="1800" dirty="0" smtClean="0">
                <a:solidFill>
                  <a:schemeClr val="tx1"/>
                </a:solidFill>
              </a:rPr>
            </a:br>
            <a:r>
              <a:rPr lang="en-US" sz="1800" dirty="0" smtClean="0">
                <a:solidFill>
                  <a:schemeClr val="tx1"/>
                </a:solidFill>
              </a:rPr>
              <a:t>Special Projects Manager</a:t>
            </a:r>
            <a:br>
              <a:rPr lang="en-US" sz="1800" dirty="0" smtClean="0">
                <a:solidFill>
                  <a:schemeClr val="tx1"/>
                </a:solidFill>
              </a:rPr>
            </a:br>
            <a:r>
              <a:rPr lang="en-US" sz="1800" dirty="0" smtClean="0">
                <a:solidFill>
                  <a:schemeClr val="tx1"/>
                </a:solidFill>
              </a:rPr>
              <a:t>Muskegon Area Intermediate School District</a:t>
            </a:r>
            <a:br>
              <a:rPr lang="en-US" sz="1800" dirty="0" smtClean="0">
                <a:solidFill>
                  <a:schemeClr val="tx1"/>
                </a:solidFill>
              </a:rPr>
            </a:br>
            <a:r>
              <a:rPr lang="en-US" sz="1800" dirty="0" smtClean="0">
                <a:solidFill>
                  <a:schemeClr val="tx1"/>
                </a:solidFill>
                <a:hlinkClick r:id="rId5"/>
              </a:rPr>
              <a:t>jselby@muskegonisd.org</a:t>
            </a:r>
            <a:r>
              <a:rPr lang="en-US" sz="1800" dirty="0" smtClean="0">
                <a:solidFill>
                  <a:schemeClr val="tx1"/>
                </a:solidFill>
              </a:rPr>
              <a:t/>
            </a:r>
            <a:br>
              <a:rPr lang="en-US" sz="1800" dirty="0" smtClean="0">
                <a:solidFill>
                  <a:schemeClr val="tx1"/>
                </a:solidFill>
              </a:rPr>
            </a:br>
            <a:r>
              <a:rPr lang="en-US" sz="1800" dirty="0" smtClean="0">
                <a:solidFill>
                  <a:schemeClr val="tx1"/>
                </a:solidFill>
              </a:rPr>
              <a:t>(231) </a:t>
            </a:r>
            <a:r>
              <a:rPr lang="en-US" sz="1800" dirty="0" smtClean="0">
                <a:solidFill>
                  <a:schemeClr val="tx1"/>
                </a:solidFill>
              </a:rPr>
              <a:t>767-7227</a:t>
            </a:r>
          </a:p>
          <a:p>
            <a:pPr marL="0" lvl="2" indent="0">
              <a:buNone/>
            </a:pPr>
            <a:r>
              <a:rPr lang="en-US" sz="1700" dirty="0" smtClean="0">
                <a:solidFill>
                  <a:schemeClr val="tx1"/>
                </a:solidFill>
              </a:rPr>
              <a:t>This document is licensed by Joel Selby under the </a:t>
            </a:r>
            <a:r>
              <a:rPr lang="en-US" sz="1700" dirty="0" smtClean="0">
                <a:solidFill>
                  <a:schemeClr val="tx1"/>
                </a:solidFill>
                <a:hlinkClick r:id="rId6"/>
              </a:rPr>
              <a:t>Creative Commons Attribution Noncommercial 3.0 United States License</a:t>
            </a:r>
            <a:r>
              <a:rPr lang="en-US" sz="1700" dirty="0" smtClean="0">
                <a:solidFill>
                  <a:schemeClr val="tx1"/>
                </a:solidFill>
              </a:rPr>
              <a:t>. You can copy, share, and adapt this presentation without the need to contact me for permission, as long as you </a:t>
            </a:r>
            <a:br>
              <a:rPr lang="en-US" sz="1700" dirty="0" smtClean="0">
                <a:solidFill>
                  <a:schemeClr val="tx1"/>
                </a:solidFill>
              </a:rPr>
            </a:br>
            <a:r>
              <a:rPr lang="en-US" sz="1700" dirty="0" smtClean="0">
                <a:solidFill>
                  <a:schemeClr val="tx1"/>
                </a:solidFill>
              </a:rPr>
              <a:t>give proper credit and don’t charge for it.</a:t>
            </a:r>
            <a:endParaRPr lang="en-US" sz="1700" dirty="0">
              <a:solidFill>
                <a:schemeClr val="tx1"/>
              </a:solidFill>
            </a:endParaRPr>
          </a:p>
        </p:txBody>
      </p:sp>
      <p:sp>
        <p:nvSpPr>
          <p:cNvPr id="2" name="Title 1"/>
          <p:cNvSpPr>
            <a:spLocks noGrp="1"/>
          </p:cNvSpPr>
          <p:nvPr>
            <p:ph type="title"/>
          </p:nvPr>
        </p:nvSpPr>
        <p:spPr/>
        <p:txBody>
          <a:bodyPr/>
          <a:lstStyle/>
          <a:p>
            <a:r>
              <a:rPr lang="en-US" dirty="0" smtClean="0"/>
              <a:t>Citations &amp; Copyright</a:t>
            </a:r>
            <a:endParaRPr lang="en-US" dirty="0"/>
          </a:p>
        </p:txBody>
      </p:sp>
    </p:spTree>
    <p:extLst>
      <p:ext uri="{BB962C8B-B14F-4D97-AF65-F5344CB8AC3E}">
        <p14:creationId xmlns:p14="http://schemas.microsoft.com/office/powerpoint/2010/main" val="1978324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Alternative Text</a:t>
            </a:r>
            <a:endParaRPr lang="en-US" dirty="0"/>
          </a:p>
        </p:txBody>
      </p:sp>
      <p:sp>
        <p:nvSpPr>
          <p:cNvPr id="3" name="Content Placeholder 2"/>
          <p:cNvSpPr>
            <a:spLocks noGrp="1"/>
          </p:cNvSpPr>
          <p:nvPr>
            <p:ph idx="1"/>
          </p:nvPr>
        </p:nvSpPr>
        <p:spPr>
          <a:xfrm>
            <a:off x="677334" y="1586753"/>
            <a:ext cx="8596668" cy="5069541"/>
          </a:xfrm>
        </p:spPr>
        <p:txBody>
          <a:bodyPr>
            <a:normAutofit/>
          </a:bodyPr>
          <a:lstStyle/>
          <a:p>
            <a:r>
              <a:rPr lang="en-US" dirty="0" smtClean="0"/>
              <a:t>Use fewest number of words necessary</a:t>
            </a:r>
          </a:p>
          <a:p>
            <a:r>
              <a:rPr lang="en-US" dirty="0" smtClean="0"/>
              <a:t>Avoid words like “picture of” and “image of”</a:t>
            </a:r>
          </a:p>
          <a:p>
            <a:r>
              <a:rPr lang="en-US" dirty="0" smtClean="0"/>
              <a:t>Alt text should present the content and function of an image, not necessarily a description of an image</a:t>
            </a:r>
          </a:p>
          <a:p>
            <a:r>
              <a:rPr lang="en-US" dirty="0" smtClean="0"/>
              <a:t>Context is crucial</a:t>
            </a:r>
          </a:p>
          <a:p>
            <a:r>
              <a:rPr lang="en-US" dirty="0" smtClean="0"/>
              <a:t>If you have already described the content of an image with nearby text, the image should probably have empty alt text.</a:t>
            </a:r>
          </a:p>
          <a:p>
            <a:r>
              <a:rPr lang="en-US" dirty="0" smtClean="0"/>
              <a:t>If an image, chart, or graph requires a lengthy description, make sure that information is available in one of the following ways (in preferred order)</a:t>
            </a:r>
          </a:p>
          <a:p>
            <a:pPr lvl="1"/>
            <a:r>
              <a:rPr lang="en-US" dirty="0" smtClean="0"/>
              <a:t>Provide the long description in the content of the document itself</a:t>
            </a:r>
          </a:p>
          <a:p>
            <a:pPr lvl="1"/>
            <a:r>
              <a:rPr lang="en-US" dirty="0" smtClean="0"/>
              <a:t>Provide a link to a long description via a normal text link</a:t>
            </a:r>
          </a:p>
          <a:p>
            <a:pPr lvl="1"/>
            <a:r>
              <a:rPr lang="en-US" dirty="0" smtClean="0"/>
              <a:t>Make the image a link to a longer description</a:t>
            </a:r>
          </a:p>
        </p:txBody>
      </p:sp>
    </p:spTree>
    <p:extLst>
      <p:ext uri="{BB962C8B-B14F-4D97-AF65-F5344CB8AC3E}">
        <p14:creationId xmlns:p14="http://schemas.microsoft.com/office/powerpoint/2010/main" val="541059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26538" y="4483357"/>
            <a:ext cx="6944530" cy="1200329"/>
          </a:xfrm>
          <a:prstGeom prst="rect">
            <a:avLst/>
          </a:prstGeom>
          <a:noFill/>
        </p:spPr>
        <p:txBody>
          <a:bodyPr wrap="none" rtlCol="0">
            <a:spAutoFit/>
          </a:bodyPr>
          <a:lstStyle/>
          <a:p>
            <a:pPr marL="342900" indent="-342900">
              <a:buFont typeface="+mj-lt"/>
              <a:buAutoNum type="alphaUcPeriod"/>
            </a:pPr>
            <a:r>
              <a:rPr lang="en-US" dirty="0" smtClean="0"/>
              <a:t>“Image of George Washington”</a:t>
            </a:r>
          </a:p>
          <a:p>
            <a:pPr marL="342900" indent="-342900">
              <a:buFont typeface="+mj-lt"/>
              <a:buAutoNum type="alphaUcPeriod"/>
            </a:pPr>
            <a:r>
              <a:rPr lang="en-US" dirty="0" smtClean="0"/>
              <a:t>“George Washington, the first president of the United States”</a:t>
            </a:r>
          </a:p>
          <a:p>
            <a:pPr marL="342900" indent="-342900">
              <a:buFont typeface="+mj-lt"/>
              <a:buAutoNum type="alphaUcPeriod"/>
            </a:pPr>
            <a:r>
              <a:rPr lang="en-US" dirty="0" smtClean="0"/>
              <a:t>The image does not need alt text.</a:t>
            </a:r>
          </a:p>
          <a:p>
            <a:pPr marL="342900" indent="-342900">
              <a:buFont typeface="+mj-lt"/>
              <a:buAutoNum type="alphaUcPeriod"/>
            </a:pPr>
            <a:r>
              <a:rPr lang="en-US" dirty="0" smtClean="0"/>
              <a:t>“George Washington”</a:t>
            </a:r>
            <a:endParaRPr lang="en-US" dirty="0"/>
          </a:p>
        </p:txBody>
      </p:sp>
      <p:sp>
        <p:nvSpPr>
          <p:cNvPr id="5" name="Rectangle 4"/>
          <p:cNvSpPr/>
          <p:nvPr/>
        </p:nvSpPr>
        <p:spPr>
          <a:xfrm>
            <a:off x="1927667" y="3262266"/>
            <a:ext cx="6342274" cy="1077218"/>
          </a:xfrm>
          <a:prstGeom prst="rect">
            <a:avLst/>
          </a:prstGeom>
        </p:spPr>
        <p:txBody>
          <a:bodyPr wrap="square">
            <a:spAutoFit/>
          </a:bodyPr>
          <a:lstStyle/>
          <a:p>
            <a:r>
              <a:rPr lang="en-US" sz="1600" dirty="0">
                <a:solidFill>
                  <a:srgbClr val="333333"/>
                </a:solidFill>
                <a:latin typeface="PT Sans"/>
              </a:rPr>
              <a:t>Because of his role as the Commander in Chief of American forces in the Revolutionary War, and, later, the first President of the United States, George Washington is often called the "Father of his Country".</a:t>
            </a:r>
            <a:endParaRPr lang="en-US" sz="1600" dirty="0"/>
          </a:p>
        </p:txBody>
      </p:sp>
      <p:pic>
        <p:nvPicPr>
          <p:cNvPr id="4" name="Content Placeholder 3"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490" y="1645817"/>
            <a:ext cx="1190625" cy="1495425"/>
          </a:xfrm>
        </p:spPr>
      </p:pic>
      <p:sp>
        <p:nvSpPr>
          <p:cNvPr id="6" name="Rectangle 5" descr="Box around example"/>
          <p:cNvSpPr/>
          <p:nvPr/>
        </p:nvSpPr>
        <p:spPr>
          <a:xfrm>
            <a:off x="1804274" y="1492624"/>
            <a:ext cx="6589059" cy="2967884"/>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1</a:t>
            </a:r>
            <a:endParaRPr lang="en-US" dirty="0"/>
          </a:p>
        </p:txBody>
      </p:sp>
    </p:spTree>
    <p:extLst>
      <p:ext uri="{BB962C8B-B14F-4D97-AF65-F5344CB8AC3E}">
        <p14:creationId xmlns:p14="http://schemas.microsoft.com/office/powerpoint/2010/main" val="988652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1576" y="5768713"/>
            <a:ext cx="7893734" cy="1077218"/>
          </a:xfrm>
          <a:prstGeom prst="rect">
            <a:avLst/>
          </a:prstGeom>
          <a:noFill/>
        </p:spPr>
        <p:txBody>
          <a:bodyPr wrap="square" rtlCol="0">
            <a:spAutoFit/>
          </a:bodyPr>
          <a:lstStyle/>
          <a:p>
            <a:r>
              <a:rPr lang="en-US" sz="1600" dirty="0" smtClean="0"/>
              <a:t>Option D is the most concise. Saying “image of” is unnecessary, repeating that George Washington was the first president is repetitive, and not having alternative text would produce an error and leave the reader wondering who the subject of the paragraph is until 2/3 through the text.</a:t>
            </a:r>
            <a:endParaRPr lang="en-US" sz="1600" dirty="0"/>
          </a:p>
        </p:txBody>
      </p:sp>
      <p:sp>
        <p:nvSpPr>
          <p:cNvPr id="3" name="Right Arrow 2" descr="Answer is D."/>
          <p:cNvSpPr/>
          <p:nvPr/>
        </p:nvSpPr>
        <p:spPr>
          <a:xfrm>
            <a:off x="891210" y="5369995"/>
            <a:ext cx="735328" cy="244699"/>
          </a:xfrm>
          <a:prstGeom prst="rightArrow">
            <a:avLst/>
          </a:prstGeom>
          <a:solidFill>
            <a:srgbClr val="00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26538" y="4478760"/>
            <a:ext cx="6944530" cy="1200329"/>
          </a:xfrm>
          <a:prstGeom prst="rect">
            <a:avLst/>
          </a:prstGeom>
          <a:noFill/>
        </p:spPr>
        <p:txBody>
          <a:bodyPr wrap="none" rtlCol="0">
            <a:spAutoFit/>
          </a:bodyPr>
          <a:lstStyle/>
          <a:p>
            <a:pPr marL="342900" indent="-342900">
              <a:buFont typeface="+mj-lt"/>
              <a:buAutoNum type="alphaUcPeriod"/>
            </a:pPr>
            <a:r>
              <a:rPr lang="en-US" dirty="0" smtClean="0"/>
              <a:t>“Image of George Washington”</a:t>
            </a:r>
          </a:p>
          <a:p>
            <a:pPr marL="342900" indent="-342900">
              <a:buFont typeface="+mj-lt"/>
              <a:buAutoNum type="alphaUcPeriod"/>
            </a:pPr>
            <a:r>
              <a:rPr lang="en-US" dirty="0" smtClean="0"/>
              <a:t>“George Washington, the first president of the United States”</a:t>
            </a:r>
          </a:p>
          <a:p>
            <a:pPr marL="342900" indent="-342900">
              <a:buFont typeface="+mj-lt"/>
              <a:buAutoNum type="alphaUcPeriod"/>
            </a:pPr>
            <a:r>
              <a:rPr lang="en-US" dirty="0" smtClean="0"/>
              <a:t>The image does not need alt text.</a:t>
            </a:r>
          </a:p>
          <a:p>
            <a:pPr marL="342900" indent="-342900">
              <a:buFont typeface="+mj-lt"/>
              <a:buAutoNum type="alphaUcPeriod"/>
            </a:pPr>
            <a:r>
              <a:rPr lang="en-US" dirty="0" smtClean="0">
                <a:solidFill>
                  <a:srgbClr val="005500"/>
                </a:solidFill>
              </a:rPr>
              <a:t>“George Washington”</a:t>
            </a:r>
            <a:endParaRPr lang="en-US" dirty="0">
              <a:solidFill>
                <a:srgbClr val="005500"/>
              </a:solidFill>
            </a:endParaRPr>
          </a:p>
        </p:txBody>
      </p:sp>
      <p:sp>
        <p:nvSpPr>
          <p:cNvPr id="5" name="Rectangle 4"/>
          <p:cNvSpPr/>
          <p:nvPr/>
        </p:nvSpPr>
        <p:spPr>
          <a:xfrm>
            <a:off x="1927667" y="3262266"/>
            <a:ext cx="6342274" cy="1077218"/>
          </a:xfrm>
          <a:prstGeom prst="rect">
            <a:avLst/>
          </a:prstGeom>
        </p:spPr>
        <p:txBody>
          <a:bodyPr wrap="square">
            <a:spAutoFit/>
          </a:bodyPr>
          <a:lstStyle/>
          <a:p>
            <a:r>
              <a:rPr lang="en-US" sz="1600" dirty="0">
                <a:solidFill>
                  <a:srgbClr val="333333"/>
                </a:solidFill>
                <a:latin typeface="PT Sans"/>
              </a:rPr>
              <a:t>Because of his role as the Commander in Chief of American forces in the Revolutionary War, and, later, the first President of the United States, George Washington is often called the "Father of his Country".</a:t>
            </a:r>
            <a:endParaRPr lang="en-US" sz="1600" dirty="0"/>
          </a:p>
        </p:txBody>
      </p:sp>
      <p:pic>
        <p:nvPicPr>
          <p:cNvPr id="4" name="Content Placeholder 3" title="Example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03490" y="1645817"/>
            <a:ext cx="1190625" cy="1495425"/>
          </a:xfrm>
        </p:spPr>
      </p:pic>
      <p:sp>
        <p:nvSpPr>
          <p:cNvPr id="6" name="Rectangle 5" descr="Box around example"/>
          <p:cNvSpPr/>
          <p:nvPr/>
        </p:nvSpPr>
        <p:spPr>
          <a:xfrm>
            <a:off x="1804274" y="1492624"/>
            <a:ext cx="6589059" cy="2967884"/>
          </a:xfrm>
          <a:prstGeom prst="rect">
            <a:avLst/>
          </a:prstGeom>
          <a:noFill/>
          <a:ln w="28575">
            <a:solidFill>
              <a:srgbClr val="007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Alternative Text – Example </a:t>
            </a:r>
            <a:r>
              <a:rPr lang="en-US" dirty="0" smtClean="0"/>
              <a:t>1 </a:t>
            </a:r>
            <a:r>
              <a:rPr lang="en-US" sz="2000" dirty="0" smtClean="0"/>
              <a:t>Answer</a:t>
            </a:r>
            <a:endParaRPr lang="en-US" dirty="0"/>
          </a:p>
        </p:txBody>
      </p:sp>
    </p:spTree>
    <p:extLst>
      <p:ext uri="{BB962C8B-B14F-4D97-AF65-F5344CB8AC3E}">
        <p14:creationId xmlns:p14="http://schemas.microsoft.com/office/powerpoint/2010/main" val="3850767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Custom 2">
      <a:dk1>
        <a:sysClr val="windowText" lastClr="000000"/>
      </a:dk1>
      <a:lt1>
        <a:sysClr val="window" lastClr="FFFFFF"/>
      </a:lt1>
      <a:dk2>
        <a:srgbClr val="2C3C43"/>
      </a:dk2>
      <a:lt2>
        <a:srgbClr val="EBEBEB"/>
      </a:lt2>
      <a:accent1>
        <a:srgbClr val="007FAA"/>
      </a:accent1>
      <a:accent2>
        <a:srgbClr val="2E83C3"/>
      </a:accent2>
      <a:accent3>
        <a:srgbClr val="42D0A2"/>
      </a:accent3>
      <a:accent4>
        <a:srgbClr val="2E946B"/>
      </a:accent4>
      <a:accent5>
        <a:srgbClr val="42B051"/>
      </a:accent5>
      <a:accent6>
        <a:srgbClr val="96D141"/>
      </a:accent6>
      <a:hlink>
        <a:srgbClr val="007FAA"/>
      </a:hlink>
      <a:folHlink>
        <a:srgbClr val="007FAA"/>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1820</TotalTime>
  <Words>3033</Words>
  <Application>Microsoft Office PowerPoint</Application>
  <PresentationFormat>Widescreen</PresentationFormat>
  <Paragraphs>450</Paragraphs>
  <Slides>67</Slides>
  <Notes>18</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PT Sans</vt:lpstr>
      <vt:lpstr>Trebuchet MS</vt:lpstr>
      <vt:lpstr>Wingdings 3</vt:lpstr>
      <vt:lpstr>Facet</vt:lpstr>
      <vt:lpstr>ADA Accessible Documents</vt:lpstr>
      <vt:lpstr>New Aspects of ADA Compliance</vt:lpstr>
      <vt:lpstr>Challenges for Disabled Individuals</vt:lpstr>
      <vt:lpstr>Standards</vt:lpstr>
      <vt:lpstr>Principles of Accessible Design</vt:lpstr>
      <vt:lpstr>Accessible Design Principles</vt:lpstr>
      <vt:lpstr>Appropriate Alternative Text</vt:lpstr>
      <vt:lpstr>Alternative Text – Example 1</vt:lpstr>
      <vt:lpstr>Alternative Text – Example 1 Answer</vt:lpstr>
      <vt:lpstr>Alternative Text – Example 2</vt:lpstr>
      <vt:lpstr>Alternative Text – Example 2 Answer</vt:lpstr>
      <vt:lpstr>Alternative Text – Example 3</vt:lpstr>
      <vt:lpstr>Alternative Text – Example 3 Answer</vt:lpstr>
      <vt:lpstr>Alternative Text – Example 4</vt:lpstr>
      <vt:lpstr>Alternative Text – Example 4 Answer</vt:lpstr>
      <vt:lpstr>Adding Alternative Text</vt:lpstr>
      <vt:lpstr>Well-Structured Content</vt:lpstr>
      <vt:lpstr>Headings</vt:lpstr>
      <vt:lpstr>Styles</vt:lpstr>
      <vt:lpstr>Spacing</vt:lpstr>
      <vt:lpstr>Margins</vt:lpstr>
      <vt:lpstr>Tabs</vt:lpstr>
      <vt:lpstr>Headers for Data Tables</vt:lpstr>
      <vt:lpstr>Setting Table Header Columns</vt:lpstr>
      <vt:lpstr>Links Make Sense Out of Context</vt:lpstr>
      <vt:lpstr>Captioning and Transcripts</vt:lpstr>
      <vt:lpstr>Do Not Rely on Color Alone to Convey Meaning</vt:lpstr>
      <vt:lpstr>Color Contrast Chart Example</vt:lpstr>
      <vt:lpstr>Design to Standards/Non-HTML Content</vt:lpstr>
      <vt:lpstr>Setting the Title in Microsoft Office</vt:lpstr>
      <vt:lpstr>Microsoft Office Accessibility Checker</vt:lpstr>
      <vt:lpstr>Microsoft Office Application Notes</vt:lpstr>
      <vt:lpstr>Google Docs</vt:lpstr>
      <vt:lpstr>Accessibility in Adobe InDesign</vt:lpstr>
      <vt:lpstr>Mapping Styles in InDesign</vt:lpstr>
      <vt:lpstr>Alternative Text in InDesign</vt:lpstr>
      <vt:lpstr>Artifacts in InDesign</vt:lpstr>
      <vt:lpstr>Establishing Reading Order in InDesign</vt:lpstr>
      <vt:lpstr>Using Adobe Acrobat Professional DC with Accessible Documents</vt:lpstr>
      <vt:lpstr>Acrobat Accessibility Tools</vt:lpstr>
      <vt:lpstr>Accessibility Checker Options</vt:lpstr>
      <vt:lpstr>Navigating the Sidebar</vt:lpstr>
      <vt:lpstr>Full Check Results</vt:lpstr>
      <vt:lpstr>Explain and Check Again</vt:lpstr>
      <vt:lpstr>Items Requiring Manual Check</vt:lpstr>
      <vt:lpstr>Reading Order Panel</vt:lpstr>
      <vt:lpstr>Reordering Items in the Content and Tags Panels</vt:lpstr>
      <vt:lpstr>Removing Empty Content &amp; Tags</vt:lpstr>
      <vt:lpstr>Marking Content as Artifacts</vt:lpstr>
      <vt:lpstr>Simple Fixes</vt:lpstr>
      <vt:lpstr>Types of Tags</vt:lpstr>
      <vt:lpstr>Container Tags</vt:lpstr>
      <vt:lpstr>Heading and Paragraph Tags</vt:lpstr>
      <vt:lpstr>Label and List Tags</vt:lpstr>
      <vt:lpstr>Special Text Tags</vt:lpstr>
      <vt:lpstr>Table Tags</vt:lpstr>
      <vt:lpstr>In-line Tags</vt:lpstr>
      <vt:lpstr>Special In-line Tags</vt:lpstr>
      <vt:lpstr>Changing Tags</vt:lpstr>
      <vt:lpstr>Layered Items in the Content Panel</vt:lpstr>
      <vt:lpstr>Adding Bookmarks</vt:lpstr>
      <vt:lpstr>Forms &amp; Tooltips</vt:lpstr>
      <vt:lpstr>Set Table Summaries</vt:lpstr>
      <vt:lpstr>Non-Data/Layout Tables</vt:lpstr>
      <vt:lpstr>Tagging Forms</vt:lpstr>
      <vt:lpstr>Tagging Unmarked Content</vt:lpstr>
      <vt:lpstr>Citations &amp; Copyright</vt:lpstr>
    </vt:vector>
  </TitlesOfParts>
  <Company>Muskegon Area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Accessible Documents</dc:title>
  <dc:creator>Joel Selby</dc:creator>
  <cp:lastModifiedBy>Joel Selby</cp:lastModifiedBy>
  <cp:revision>94</cp:revision>
  <cp:lastPrinted>2016-11-18T13:37:30Z</cp:lastPrinted>
  <dcterms:created xsi:type="dcterms:W3CDTF">2016-11-16T14:51:43Z</dcterms:created>
  <dcterms:modified xsi:type="dcterms:W3CDTF">2016-12-19T17:17:13Z</dcterms:modified>
</cp:coreProperties>
</file>