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33"/>
  </p:notesMasterIdLst>
  <p:sldIdLst>
    <p:sldId id="256" r:id="rId4"/>
    <p:sldId id="257" r:id="rId5"/>
    <p:sldId id="258" r:id="rId6"/>
    <p:sldId id="259" r:id="rId7"/>
    <p:sldId id="260" r:id="rId8"/>
    <p:sldId id="261" r:id="rId9"/>
    <p:sldId id="284" r:id="rId10"/>
    <p:sldId id="262" r:id="rId11"/>
    <p:sldId id="263" r:id="rId12"/>
    <p:sldId id="264" r:id="rId13"/>
    <p:sldId id="286" r:id="rId14"/>
    <p:sldId id="287" r:id="rId15"/>
    <p:sldId id="288" r:id="rId16"/>
    <p:sldId id="289" r:id="rId17"/>
    <p:sldId id="295" r:id="rId18"/>
    <p:sldId id="265" r:id="rId19"/>
    <p:sldId id="267" r:id="rId20"/>
    <p:sldId id="279" r:id="rId21"/>
    <p:sldId id="281" r:id="rId22"/>
    <p:sldId id="294" r:id="rId23"/>
    <p:sldId id="293" r:id="rId24"/>
    <p:sldId id="282" r:id="rId25"/>
    <p:sldId id="292" r:id="rId26"/>
    <p:sldId id="290" r:id="rId27"/>
    <p:sldId id="274" r:id="rId28"/>
    <p:sldId id="296" r:id="rId29"/>
    <p:sldId id="276" r:id="rId30"/>
    <p:sldId id="277" r:id="rId31"/>
    <p:sldId id="278" r:id="rId32"/>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EDDBC"/>
    <a:srgbClr val="C7C68C"/>
    <a:srgbClr val="8170EA"/>
    <a:srgbClr val="8049ED"/>
    <a:srgbClr val="64AA54"/>
    <a:srgbClr val="CC66FF"/>
    <a:srgbClr val="B3A8F2"/>
    <a:srgbClr val="9A2673"/>
    <a:srgbClr val="C9C2F6"/>
    <a:srgbClr val="5FA145"/>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0"/>
  </p:normalViewPr>
  <p:slideViewPr>
    <p:cSldViewPr>
      <p:cViewPr varScale="1">
        <p:scale>
          <a:sx n="98" d="100"/>
          <a:sy n="98" d="100"/>
        </p:scale>
        <p:origin x="-27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DB7C9D4D-216A-4991-86BA-7C21E6BE0435}" type="datetimeFigureOut">
              <a:rPr lang="en-US"/>
              <a:pPr>
                <a:defRPr/>
              </a:pPr>
              <a:t>2/18/2011</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563CA43D-045F-4B88-9F88-F4257C23DDD9}"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Talk about the difference between terms.  Deficient, Emerging, Established </a:t>
            </a:r>
          </a:p>
        </p:txBody>
      </p:sp>
      <p:sp>
        <p:nvSpPr>
          <p:cNvPr id="4" name="Slide Number Placeholder 3"/>
          <p:cNvSpPr>
            <a:spLocks noGrp="1"/>
          </p:cNvSpPr>
          <p:nvPr>
            <p:ph type="sldNum" sz="quarter" idx="5"/>
          </p:nvPr>
        </p:nvSpPr>
        <p:spPr/>
        <p:txBody>
          <a:bodyPr/>
          <a:lstStyle/>
          <a:p>
            <a:pPr>
              <a:defRPr/>
            </a:pPr>
            <a:fld id="{D3D96A85-4160-441E-A990-7303DC758CF2}" type="slidenum">
              <a:rPr lang="en-US" smtClean="0"/>
              <a:pPr>
                <a:defRPr/>
              </a:pPr>
              <a:t>6</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Sometimes you might not be able to identify a pattern of errors just by looking at the DIBELS assessment booklets.  If that is the case and you do in fact need more information on the student then here are some additional tools you might want to use.  Here are some products listed below.  For the Reading Great Reading Company, you can request to receive a set of complimentary surveys.  There are other tools you can use as well.  The CORE Assessing Reading Multiple Measures is another tool that has diagnostic assessments for phonics, vocabulary, etc.  Again, you should not be conducting diagnostic assessments for ALL kids who are functioning below grade level (having targeted and intensive needs).  It should only be for those kids where more information is needed to develop your hypothesis for the instructional/intervention plan that needs to be developed.  </a:t>
            </a:r>
          </a:p>
        </p:txBody>
      </p:sp>
      <p:sp>
        <p:nvSpPr>
          <p:cNvPr id="286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5979F42-6A52-40F3-8B41-A386CB56D673}" type="slidenum">
              <a:rPr lang="en-US" smtClean="0"/>
              <a:pPr fontAlgn="base">
                <a:spcBef>
                  <a:spcPct val="0"/>
                </a:spcBef>
                <a:spcAft>
                  <a:spcPct val="0"/>
                </a:spcAft>
                <a:defRPr/>
              </a:pPr>
              <a:t>22</a:t>
            </a:fld>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Pass out books.  Written up to 8</a:t>
            </a:r>
            <a:r>
              <a:rPr lang="en-US" baseline="30000" smtClean="0"/>
              <a:t>th</a:t>
            </a:r>
            <a:r>
              <a:rPr lang="en-US" smtClean="0"/>
              <a:t> grade level, but you can assess through 12</a:t>
            </a:r>
            <a:r>
              <a:rPr lang="en-US" baseline="30000" smtClean="0"/>
              <a:t>th</a:t>
            </a:r>
            <a:r>
              <a:rPr lang="en-US" smtClean="0"/>
              <a:t> grade using the tools. Helpful synopsis of each tool located in the left-hand column.</a:t>
            </a:r>
          </a:p>
        </p:txBody>
      </p:sp>
      <p:sp>
        <p:nvSpPr>
          <p:cNvPr id="4" name="Slide Number Placeholder 3"/>
          <p:cNvSpPr>
            <a:spLocks noGrp="1"/>
          </p:cNvSpPr>
          <p:nvPr>
            <p:ph type="sldNum" sz="quarter" idx="5"/>
          </p:nvPr>
        </p:nvSpPr>
        <p:spPr/>
        <p:txBody>
          <a:bodyPr/>
          <a:lstStyle/>
          <a:p>
            <a:pPr>
              <a:defRPr/>
            </a:pPr>
            <a:fld id="{DAD3861D-AEB9-4AE9-A06B-357AC882AA4B}" type="slidenum">
              <a:rPr lang="en-US" smtClean="0"/>
              <a:pPr>
                <a:defRPr/>
              </a:pPr>
              <a:t>24</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Look up Matt Burns strategy Minnesota</a:t>
            </a:r>
          </a:p>
        </p:txBody>
      </p:sp>
      <p:sp>
        <p:nvSpPr>
          <p:cNvPr id="4" name="Slide Number Placeholder 3"/>
          <p:cNvSpPr>
            <a:spLocks noGrp="1"/>
          </p:cNvSpPr>
          <p:nvPr>
            <p:ph type="sldNum" sz="quarter" idx="5"/>
          </p:nvPr>
        </p:nvSpPr>
        <p:spPr/>
        <p:txBody>
          <a:bodyPr/>
          <a:lstStyle/>
          <a:p>
            <a:pPr>
              <a:defRPr/>
            </a:pPr>
            <a:fld id="{C0069E17-FEB1-48C9-85BC-1B97845C4C4A}" type="slidenum">
              <a:rPr lang="en-US" smtClean="0"/>
              <a:pPr>
                <a:defRPr/>
              </a:pPr>
              <a:t>27</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Fill out drawing slips</a:t>
            </a:r>
          </a:p>
        </p:txBody>
      </p:sp>
      <p:sp>
        <p:nvSpPr>
          <p:cNvPr id="4" name="Slide Number Placeholder 3"/>
          <p:cNvSpPr>
            <a:spLocks noGrp="1"/>
          </p:cNvSpPr>
          <p:nvPr>
            <p:ph type="sldNum" sz="quarter" idx="5"/>
          </p:nvPr>
        </p:nvSpPr>
        <p:spPr/>
        <p:txBody>
          <a:bodyPr/>
          <a:lstStyle/>
          <a:p>
            <a:pPr>
              <a:defRPr/>
            </a:pPr>
            <a:fld id="{B0C4D140-C3AB-46EF-9B2B-FC9D8E2CA96E}" type="slidenum">
              <a:rPr lang="en-US" smtClean="0"/>
              <a:pPr>
                <a:defRPr/>
              </a:pPr>
              <a:t>28</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I will give you a minute to read this quote though.  (Trainer: give participants ample time to read.)  As we work with teams throughout the state one of the most frequently asked questions during our strategic and intensive reading trainings involves the amount of time we are asking of schools to allocate for tiers of reading instruction.  There a study conducted entitled, “The Forgotten Middle” and that study is downloadable for free.  The study looked at ACT scores for approximately 20,000 students.  The student scores were placed into two groups.  One group included students who were considered to be “prepared in reading” and the other group included students whose scores indicated they were “unprepared in reading.”  The Forgotten Middle study wanted to predict a student’s future success in math and science.  Here is what they found:  Students who were unprepared in reading had a 2% chance of future success in science.  Students who were prepared in reading: 34% of those students had future success in the area of science.  In math, students who were unprepared in reading had a 15% chance of future success in math compared to students who were prepared in reading had a 67% chance of future success in math.  The bottom line here is that reading is necessary.  With that said, in regards to the learning of specific content objectives, it is not sufficient.   </a:t>
            </a:r>
          </a:p>
        </p:txBody>
      </p:sp>
      <p:sp>
        <p:nvSpPr>
          <p:cNvPr id="307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A25EF56-8007-45EE-B55C-03553DC6445B}" type="slidenum">
              <a:rPr lang="en-US" smtClean="0"/>
              <a:pPr fontAlgn="base">
                <a:spcBef>
                  <a:spcPct val="0"/>
                </a:spcBef>
                <a:spcAft>
                  <a:spcPct val="0"/>
                </a:spcAft>
                <a:defRPr/>
              </a:pPr>
              <a:t>29</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Generally these are the students we’re not very worried about.  Continue to provide core instruction.  Continue to benchmark 3 times per year.  Some buildings benchmark more frequently to catch kids immediately when they fall behind.</a:t>
            </a:r>
          </a:p>
        </p:txBody>
      </p:sp>
      <p:sp>
        <p:nvSpPr>
          <p:cNvPr id="4" name="Slide Number Placeholder 3"/>
          <p:cNvSpPr>
            <a:spLocks noGrp="1"/>
          </p:cNvSpPr>
          <p:nvPr>
            <p:ph type="sldNum" sz="quarter" idx="5"/>
          </p:nvPr>
        </p:nvSpPr>
        <p:spPr/>
        <p:txBody>
          <a:bodyPr/>
          <a:lstStyle/>
          <a:p>
            <a:pPr>
              <a:defRPr/>
            </a:pPr>
            <a:fld id="{2CF0D79B-ABDD-4960-9EEF-020E11E1856C}" type="slidenum">
              <a:rPr lang="en-US" smtClean="0"/>
              <a:pPr>
                <a:defRPr/>
              </a:pPr>
              <a:t>10</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Progress monitor twice per month.</a:t>
            </a:r>
          </a:p>
        </p:txBody>
      </p:sp>
      <p:sp>
        <p:nvSpPr>
          <p:cNvPr id="4" name="Slide Number Placeholder 3"/>
          <p:cNvSpPr>
            <a:spLocks noGrp="1"/>
          </p:cNvSpPr>
          <p:nvPr>
            <p:ph type="sldNum" sz="quarter" idx="5"/>
          </p:nvPr>
        </p:nvSpPr>
        <p:spPr/>
        <p:txBody>
          <a:bodyPr/>
          <a:lstStyle/>
          <a:p>
            <a:pPr>
              <a:defRPr/>
            </a:pPr>
            <a:fld id="{93E2CAB7-912A-44E7-971D-87904CD409CD}" type="slidenum">
              <a:rPr lang="en-US" smtClean="0"/>
              <a:pPr>
                <a:defRPr/>
              </a:pPr>
              <a:t>11</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We’ll get to what to do with each quadrant later on.  Progress monitor these students weekly.  These are the kids that bring us here today.</a:t>
            </a:r>
          </a:p>
        </p:txBody>
      </p:sp>
      <p:sp>
        <p:nvSpPr>
          <p:cNvPr id="4" name="Slide Number Placeholder 3"/>
          <p:cNvSpPr>
            <a:spLocks noGrp="1"/>
          </p:cNvSpPr>
          <p:nvPr>
            <p:ph type="sldNum" sz="quarter" idx="5"/>
          </p:nvPr>
        </p:nvSpPr>
        <p:spPr/>
        <p:txBody>
          <a:bodyPr/>
          <a:lstStyle/>
          <a:p>
            <a:pPr>
              <a:defRPr/>
            </a:pPr>
            <a:fld id="{0BD07890-FF6E-4A19-9D48-63AF00C09C98}" type="slidenum">
              <a:rPr lang="en-US" smtClean="0"/>
              <a:pPr>
                <a:defRPr/>
              </a:pPr>
              <a:t>12</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Some of these students could be on benchmark, but may still need intervention.  Progress monitor twice per month.</a:t>
            </a:r>
          </a:p>
        </p:txBody>
      </p:sp>
      <p:sp>
        <p:nvSpPr>
          <p:cNvPr id="4" name="Slide Number Placeholder 3"/>
          <p:cNvSpPr>
            <a:spLocks noGrp="1"/>
          </p:cNvSpPr>
          <p:nvPr>
            <p:ph type="sldNum" sz="quarter" idx="5"/>
          </p:nvPr>
        </p:nvSpPr>
        <p:spPr/>
        <p:txBody>
          <a:bodyPr/>
          <a:lstStyle/>
          <a:p>
            <a:pPr>
              <a:defRPr/>
            </a:pPr>
            <a:fld id="{8703059B-490D-4286-A247-F5272C49C9DC}" type="slidenum">
              <a:rPr lang="en-US" smtClean="0"/>
              <a:pPr>
                <a:defRPr/>
              </a:pPr>
              <a:t>13</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We need example scores for mock students on index cards. 2 per table.  Quadrant papers on the four walls, stick your notecard where it belongs.  From Kelly Trout.</a:t>
            </a:r>
          </a:p>
        </p:txBody>
      </p:sp>
      <p:sp>
        <p:nvSpPr>
          <p:cNvPr id="4" name="Slide Number Placeholder 3"/>
          <p:cNvSpPr>
            <a:spLocks noGrp="1"/>
          </p:cNvSpPr>
          <p:nvPr>
            <p:ph type="sldNum" sz="quarter" idx="5"/>
          </p:nvPr>
        </p:nvSpPr>
        <p:spPr/>
        <p:txBody>
          <a:bodyPr/>
          <a:lstStyle/>
          <a:p>
            <a:pPr>
              <a:defRPr/>
            </a:pPr>
            <a:fld id="{E3A9A090-A512-4C83-BE34-A0266F6469CF}" type="slidenum">
              <a:rPr lang="en-US" smtClean="0"/>
              <a:pPr>
                <a:defRPr/>
              </a:pPr>
              <a:t>15</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  keep here or leave under examples of tools???</a:t>
            </a:r>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643637B-419E-412B-A4CB-5FE19EEA3F1C}" type="slidenum">
              <a:rPr lang="en-US" smtClean="0"/>
              <a:pPr fontAlgn="base">
                <a:spcBef>
                  <a:spcPct val="0"/>
                </a:spcBef>
                <a:spcAft>
                  <a:spcPct val="0"/>
                </a:spcAft>
                <a:defRPr/>
              </a:pPr>
              <a:t>17</a:t>
            </a:fld>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52071EE-D520-4106-854C-00D1916E76F7}" type="slidenum">
              <a:rPr lang="en-US" smtClean="0"/>
              <a:pPr fontAlgn="base">
                <a:spcBef>
                  <a:spcPct val="0"/>
                </a:spcBef>
                <a:spcAft>
                  <a:spcPct val="0"/>
                </a:spcAft>
                <a:defRPr/>
              </a:pPr>
              <a:t>18</a:t>
            </a:fld>
            <a:endParaRPr lang="en-US" dirty="0" smtClean="0"/>
          </a:p>
        </p:txBody>
      </p:sp>
      <p:sp>
        <p:nvSpPr>
          <p:cNvPr id="4096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096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We need to have confidence that the data we are spending time problem-solving around is valid. So your teachers can easily answer this question for you.  They will tell you the one student that for example, appears to be grade level for oral reading fluency but is not comprehending what is read.  We know then for that particular student we need to problem-solve differently.  I will say though that in all my years of problem-solving around screening data, very few students had a mismatch between the screening data and the performance in the classroom.  I spent time triangulating the screening data with NEWA and other district assessments and there was 9 times out of 10 a match.  You might be wondering about the one kid where there wasn’t a match.  Well, the teacher knew who that kid was and we moved on.  No big deal.  Sometimes though you might have to consider whether or not the student’s performance (lack there of) was because of a true skill deficit or an issue of the student not being motivated to perform the way we as teachers know she/he can perform.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i="1" smtClean="0"/>
              <a:t>Howell, Fox &amp; Morehead (2003) Curriculum-Based Evaluation: Teaching and Decision Making, 2</a:t>
            </a:r>
            <a:r>
              <a:rPr lang="en-US" i="1" baseline="30000" smtClean="0"/>
              <a:t>nd</a:t>
            </a:r>
            <a:r>
              <a:rPr lang="en-US" i="1" smtClean="0"/>
              <a:t> edition, page 71</a:t>
            </a:r>
          </a:p>
          <a:p>
            <a:pPr eaLnBrk="1" hangingPunct="1">
              <a:spcBef>
                <a:spcPct val="0"/>
              </a:spcBef>
            </a:pPr>
            <a:endParaRPr lang="en-US" i="1" smtClean="0"/>
          </a:p>
          <a:p>
            <a:pPr eaLnBrk="1" hangingPunct="1">
              <a:spcBef>
                <a:spcPct val="0"/>
              </a:spcBef>
            </a:pPr>
            <a:r>
              <a:rPr lang="en-US" smtClean="0"/>
              <a:t>Can’t just walk back into your building tomorrow and think this will happen.  Takes multiple planning at multiple levels.  </a:t>
            </a:r>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7839023-E9B5-4ACA-B452-F4448B34A737}" type="slidenum">
              <a:rPr lang="en-US" smtClean="0"/>
              <a:pPr fontAlgn="base">
                <a:spcBef>
                  <a:spcPct val="0"/>
                </a:spcBef>
                <a:spcAft>
                  <a:spcPct val="0"/>
                </a:spcAft>
                <a:defRPr/>
              </a:pPr>
              <a:t>19</a:t>
            </a:fld>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3.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10.png"/></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Cooper Black" pitchFamily="18"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atin typeface="Georgia" pitchFamily="18" charset="0"/>
              </a:defRPr>
            </a:lvl1pPr>
          </a:lstStyle>
          <a:p>
            <a:pPr>
              <a:defRPr/>
            </a:pPr>
            <a:fld id="{E726B868-C1A0-43F5-841E-ED5340FE9795}" type="datetimeFigureOut">
              <a:rPr lang="en-US" smtClean="0"/>
              <a:pPr>
                <a:defRPr/>
              </a:pPr>
              <a:t>2/18/2011</a:t>
            </a:fld>
            <a:endParaRPr lang="en-US" dirty="0"/>
          </a:p>
        </p:txBody>
      </p:sp>
      <p:sp>
        <p:nvSpPr>
          <p:cNvPr id="5" name="Footer Placeholder 4"/>
          <p:cNvSpPr>
            <a:spLocks noGrp="1"/>
          </p:cNvSpPr>
          <p:nvPr>
            <p:ph type="ftr" sz="quarter" idx="11"/>
          </p:nvPr>
        </p:nvSpPr>
        <p:spPr/>
        <p:txBody>
          <a:bodyPr/>
          <a:lstStyle>
            <a:lvl1pPr>
              <a:defRPr>
                <a:latin typeface="Georgia" pitchFamily="18"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a:latin typeface="Georgia" pitchFamily="18" charset="0"/>
              </a:defRPr>
            </a:lvl1pPr>
          </a:lstStyle>
          <a:p>
            <a:pPr>
              <a:defRPr/>
            </a:pPr>
            <a:fld id="{9FE3C9AF-048A-435E-8570-48608ED52E16}"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D0A15443-350E-4A23-ACE0-EC0008C50F5F}" type="datetimeFigureOut">
              <a:rPr lang="en-US" smtClean="0"/>
              <a:pPr>
                <a:defRPr/>
              </a:pPr>
              <a:t>2/18/2011</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D37CD78-38A8-4180-B2E1-C73FCCD0FEDC}"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837311CC-C1A6-4C06-9859-D0F432715291}" type="datetimeFigureOut">
              <a:rPr lang="en-US" smtClean="0"/>
              <a:pPr>
                <a:defRPr/>
              </a:pPr>
              <a:t>2/18/2011</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89A8AE1-9915-4D38-BE93-9136B5C5E98E}" type="slidenum">
              <a:rPr lang="en-US" smtClean="0"/>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31EB57-E2BB-4D0B-82B4-2A3A1D485DB1}" type="datetimeFigureOut">
              <a:rPr lang="en-US" smtClean="0"/>
              <a:pPr/>
              <a:t>2/18/2011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CE4C3F-CA42-498D-A0A0-FA06330CF887}"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76400" y="533400"/>
            <a:ext cx="7467600" cy="1143000"/>
          </a:xfrm>
          <a:prstGeom prst="rect">
            <a:avLst/>
          </a:prstGeom>
        </p:spPr>
        <p:txBody>
          <a:bodyPr/>
          <a:lstStyle>
            <a:lvl1pPr>
              <a:defRPr sz="4000">
                <a:solidFill>
                  <a:schemeClr val="accent4">
                    <a:lumMod val="50000"/>
                  </a:schemeClr>
                </a:solidFill>
                <a:latin typeface="Cooper Black"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solidFill>
                  <a:srgbClr val="7030A0"/>
                </a:solidFill>
                <a:latin typeface="Georgia" pitchFamily="18" charset="0"/>
              </a:defRPr>
            </a:lvl1pPr>
            <a:lvl2pPr>
              <a:defRPr>
                <a:solidFill>
                  <a:srgbClr val="7030A0"/>
                </a:solidFill>
                <a:latin typeface="Georgia" pitchFamily="18" charset="0"/>
              </a:defRPr>
            </a:lvl2pPr>
            <a:lvl3pPr>
              <a:defRPr>
                <a:solidFill>
                  <a:srgbClr val="7030A0"/>
                </a:solidFill>
                <a:latin typeface="Georgia" pitchFamily="18" charset="0"/>
              </a:defRPr>
            </a:lvl3pPr>
            <a:lvl4pPr>
              <a:defRPr>
                <a:solidFill>
                  <a:srgbClr val="7030A0"/>
                </a:solidFill>
                <a:latin typeface="Georgia" pitchFamily="18" charset="0"/>
              </a:defRPr>
            </a:lvl4pPr>
            <a:lvl5pPr>
              <a:defRPr>
                <a:solidFill>
                  <a:srgbClr val="7030A0"/>
                </a:solidFill>
                <a:latin typeface="Georgia"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8331EB57-E2BB-4D0B-82B4-2A3A1D485DB1}" type="datetimeFigureOut">
              <a:rPr lang="en-US" smtClean="0"/>
              <a:pPr/>
              <a:t>2/18/2011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CE4C3F-CA42-498D-A0A0-FA06330CF887}"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31EB57-E2BB-4D0B-82B4-2A3A1D485DB1}" type="datetimeFigureOut">
              <a:rPr lang="en-US" smtClean="0"/>
              <a:pPr/>
              <a:t>2/18/2011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CE4C3F-CA42-498D-A0A0-FA06330CF887}"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31EB57-E2BB-4D0B-82B4-2A3A1D485DB1}" type="datetimeFigureOut">
              <a:rPr lang="en-US" smtClean="0"/>
              <a:pPr/>
              <a:t>2/18/2011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CE4C3F-CA42-498D-A0A0-FA06330CF887}"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533400"/>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331EB57-E2BB-4D0B-82B4-2A3A1D485DB1}" type="datetimeFigureOut">
              <a:rPr lang="en-US" smtClean="0"/>
              <a:pPr/>
              <a:t>2/18/2011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CE4C3F-CA42-498D-A0A0-FA06330CF887}"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752600" y="609600"/>
            <a:ext cx="7391400" cy="1143000"/>
          </a:xfrm>
          <a:prstGeom prst="rect">
            <a:avLst/>
          </a:prstGeom>
        </p:spPr>
        <p:txBody>
          <a:bodyPr/>
          <a:lstStyle>
            <a:lvl1pPr algn="l">
              <a:defRPr>
                <a:latin typeface="Cooper Black" pitchFamily="18" charset="0"/>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331EB57-E2BB-4D0B-82B4-2A3A1D485DB1}" type="datetimeFigureOut">
              <a:rPr lang="en-US" smtClean="0"/>
              <a:pPr/>
              <a:t>2/18/2011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CE4C3F-CA42-498D-A0A0-FA06330CF887}"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31EB57-E2BB-4D0B-82B4-2A3A1D485DB1}" type="datetimeFigureOut">
              <a:rPr lang="en-US" smtClean="0"/>
              <a:pPr/>
              <a:t>2/18/2011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CE4C3F-CA42-498D-A0A0-FA06330CF887}"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3008313" cy="777836"/>
          </a:xfrm>
          <a:prstGeom prst="rect">
            <a:avLst/>
          </a:prstGeo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1600201"/>
            <a:ext cx="5111750" cy="3917872"/>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2498765"/>
            <a:ext cx="3008313" cy="314003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31EB57-E2BB-4D0B-82B4-2A3A1D485DB1}" type="datetimeFigureOut">
              <a:rPr lang="en-US" smtClean="0"/>
              <a:pPr/>
              <a:t>2/18/2011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CE4C3F-CA42-498D-A0A0-FA06330CF88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ooper Black" pitchFamily="18" charset="0"/>
              </a:defRPr>
            </a:lvl1p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a:latin typeface="Georgia" pitchFamily="18" charset="0"/>
              </a:defRPr>
            </a:lvl1pPr>
            <a:lvl2pPr>
              <a:defRPr>
                <a:latin typeface="Georgia" pitchFamily="18" charset="0"/>
              </a:defRPr>
            </a:lvl2pPr>
            <a:lvl3pPr>
              <a:defRPr>
                <a:latin typeface="Georgia" pitchFamily="18" charset="0"/>
              </a:defRPr>
            </a:lvl3pPr>
            <a:lvl4pPr>
              <a:defRPr>
                <a:latin typeface="Georgia" pitchFamily="18" charset="0"/>
              </a:defRPr>
            </a:lvl4pPr>
            <a:lvl5pPr>
              <a:defRPr>
                <a:latin typeface="Georgia"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B50E6EDF-20D3-402F-95C4-DBAB4472C58B}" type="datetimeFigureOut">
              <a:rPr lang="en-US" smtClean="0"/>
              <a:pPr>
                <a:defRPr/>
              </a:pPr>
              <a:t>2/18/2011</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AE6712-A416-41B4-B4C2-0A854ED96B76}" type="slidenum">
              <a:rPr lang="en-US" smtClean="0"/>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990599"/>
            <a:ext cx="5486400" cy="373697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5762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31EB57-E2BB-4D0B-82B4-2A3A1D485DB1}" type="datetimeFigureOut">
              <a:rPr lang="en-US" smtClean="0"/>
              <a:pPr/>
              <a:t>2/18/2011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CE4C3F-CA42-498D-A0A0-FA06330CF887}"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8229600" cy="1143000"/>
          </a:xfrm>
          <a:prstGeom prst="rect">
            <a:avLst/>
          </a:prstGeo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31EB57-E2BB-4D0B-82B4-2A3A1D485DB1}" type="datetimeFigureOut">
              <a:rPr lang="en-US" smtClean="0"/>
              <a:pPr/>
              <a:t>2/18/2011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CE4C3F-CA42-498D-A0A0-FA06330CF887}"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600200"/>
            <a:ext cx="2057400" cy="4449763"/>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6019800" cy="44497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31EB57-E2BB-4D0B-82B4-2A3A1D485DB1}" type="datetimeFigureOut">
              <a:rPr lang="en-US" smtClean="0"/>
              <a:pPr/>
              <a:t>2/18/2011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CE4C3F-CA42-498D-A0A0-FA06330CF887}"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bg bwMode="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857356" y="1428736"/>
            <a:ext cx="5429288" cy="1470025"/>
          </a:xfrm>
        </p:spPr>
        <p:txBody>
          <a:bodyPr>
            <a:scene3d>
              <a:camera prst="orthographicFront"/>
              <a:lightRig rig="threePt" dir="t"/>
            </a:scene3d>
            <a:sp3d extrusionH="44450"/>
          </a:bodyPr>
          <a:lstStyle>
            <a:lvl1pPr>
              <a:defRPr>
                <a:solidFill>
                  <a:srgbClr val="232C12"/>
                </a:solidFill>
                <a:effectLst>
                  <a:outerShdw dist="63500" dir="2700000" algn="tl" rotWithShape="0">
                    <a:schemeClr val="bg1">
                      <a:alpha val="59000"/>
                    </a:schemeClr>
                  </a:outerShdw>
                </a:effectLst>
                <a:latin typeface="Calibri (Headings)"/>
              </a:defRPr>
            </a:lvl1pPr>
          </a:lstStyle>
          <a:p>
            <a:r>
              <a:rPr lang="en-US" smtClean="0"/>
              <a:t>Click to edit Master title style</a:t>
            </a:r>
            <a:endParaRPr lang="en-US" dirty="0"/>
          </a:p>
        </p:txBody>
      </p:sp>
      <p:sp>
        <p:nvSpPr>
          <p:cNvPr id="3" name="Subtitle 2"/>
          <p:cNvSpPr>
            <a:spLocks noGrp="1"/>
          </p:cNvSpPr>
          <p:nvPr>
            <p:ph type="subTitle" idx="1"/>
          </p:nvPr>
        </p:nvSpPr>
        <p:spPr>
          <a:xfrm>
            <a:off x="1571604" y="2928934"/>
            <a:ext cx="6000792" cy="714380"/>
          </a:xfrm>
        </p:spPr>
        <p:txBody>
          <a:bodyPr/>
          <a:lstStyle>
            <a:lvl1pPr marL="0" indent="0" algn="ctr">
              <a:buNone/>
              <a:defRPr b="0" cap="none" spc="0">
                <a:ln>
                  <a:solidFill>
                    <a:schemeClr val="accent2">
                      <a:lumMod val="50000"/>
                    </a:schemeClr>
                  </a:solidFill>
                </a:ln>
                <a:solidFill>
                  <a:schemeClr val="accent2">
                    <a:lumMod val="50000"/>
                  </a:schemeClr>
                </a:solidFill>
                <a:effectLst>
                  <a:outerShdw blurRad="50800" dist="38100" dir="5400000" algn="t" rotWithShape="0">
                    <a:schemeClr val="bg1"/>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331EB57-E2BB-4D0B-82B4-2A3A1D485DB1}" type="datetimeFigureOut">
              <a:rPr lang="en-US" smtClean="0"/>
              <a:pPr/>
              <a:t>2/18/2011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CE4C3F-CA42-498D-A0A0-FA06330CF887}"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bg bwMode="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0">
                <a:latin typeface="Cooper Black" pitchFamily="18" charset="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latin typeface="Georgia" pitchFamily="18" charset="0"/>
              </a:defRPr>
            </a:lvl1pPr>
            <a:lvl2pPr>
              <a:defRPr>
                <a:latin typeface="Georgia" pitchFamily="18" charset="0"/>
              </a:defRPr>
            </a:lvl2pPr>
            <a:lvl3pPr>
              <a:defRPr>
                <a:latin typeface="Georgia" pitchFamily="18" charset="0"/>
              </a:defRPr>
            </a:lvl3pPr>
            <a:lvl4pPr>
              <a:defRPr>
                <a:latin typeface="Georgia" pitchFamily="18" charset="0"/>
              </a:defRPr>
            </a:lvl4pPr>
            <a:lvl5pPr>
              <a:defRPr>
                <a:latin typeface="Georgia" pitchFamily="18" charset="0"/>
              </a:defRPr>
            </a:lvl5pPr>
            <a:lvl6pPr>
              <a:buFontTx/>
              <a:buBlip>
                <a:blip r:embed="rId3"/>
              </a:buBlip>
              <a:defRPr/>
            </a:lvl6pPr>
            <a:lvl7pPr>
              <a:buFontTx/>
              <a:buBlip>
                <a:blip r:embed="rId4"/>
              </a:buBlip>
              <a:defRPr/>
            </a:lvl7pPr>
            <a:lvl8pPr>
              <a:buFontTx/>
              <a:buBlip>
                <a:blip r:embed="rId5"/>
              </a:buBlip>
              <a:defRPr/>
            </a:lvl8pPr>
            <a:lvl9pPr>
              <a:buFontTx/>
              <a:buBlip>
                <a:blip r:embed="rId6"/>
              </a:buBlip>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8331EB57-E2BB-4D0B-82B4-2A3A1D485DB1}" type="datetimeFigureOut">
              <a:rPr lang="en-US" smtClean="0"/>
              <a:pPr/>
              <a:t>2/18/2011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CE4C3F-CA42-498D-A0A0-FA06330CF887}"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bg bwMode="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0" cap="all">
                <a:latin typeface="Cooper Black" pitchFamily="18"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b="0">
                <a:solidFill>
                  <a:schemeClr val="accent5">
                    <a:lumMod val="50000"/>
                  </a:schemeClr>
                </a:solidFill>
                <a:latin typeface="Cooper Black"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31EB57-E2BB-4D0B-82B4-2A3A1D485DB1}" type="datetimeFigureOut">
              <a:rPr lang="en-US" smtClean="0"/>
              <a:pPr/>
              <a:t>2/18/2011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CE4C3F-CA42-498D-A0A0-FA06330CF887}"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bg bwMode="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0">
                <a:latin typeface="Cooper Black" pitchFamily="18"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atin typeface="Georgia" pitchFamily="18" charset="0"/>
              </a:defRPr>
            </a:lvl1pPr>
            <a:lvl2pPr>
              <a:defRPr sz="2400">
                <a:latin typeface="Georgia" pitchFamily="18" charset="0"/>
              </a:defRPr>
            </a:lvl2pPr>
            <a:lvl3pPr>
              <a:defRPr sz="2000">
                <a:latin typeface="Georgia" pitchFamily="18" charset="0"/>
              </a:defRPr>
            </a:lvl3pPr>
            <a:lvl4pPr>
              <a:defRPr sz="1800">
                <a:latin typeface="Georgia" pitchFamily="18" charset="0"/>
              </a:defRPr>
            </a:lvl4pPr>
            <a:lvl5pPr>
              <a:defRPr sz="1800">
                <a:latin typeface="Georgia" pitchFamily="18"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atin typeface="Georgia" pitchFamily="18" charset="0"/>
              </a:defRPr>
            </a:lvl1pPr>
            <a:lvl2pPr>
              <a:defRPr sz="2400">
                <a:latin typeface="Georgia" pitchFamily="18" charset="0"/>
              </a:defRPr>
            </a:lvl2pPr>
            <a:lvl3pPr>
              <a:defRPr sz="2000">
                <a:latin typeface="Georgia" pitchFamily="18" charset="0"/>
              </a:defRPr>
            </a:lvl3pPr>
            <a:lvl4pPr>
              <a:defRPr sz="1800">
                <a:latin typeface="Georgia" pitchFamily="18" charset="0"/>
              </a:defRPr>
            </a:lvl4pPr>
            <a:lvl5pPr>
              <a:defRPr sz="1800">
                <a:latin typeface="Georgia" pitchFamily="18"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31EB57-E2BB-4D0B-82B4-2A3A1D485DB1}" type="datetimeFigureOut">
              <a:rPr lang="en-US" smtClean="0"/>
              <a:pPr/>
              <a:t>2/18/2011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CE4C3F-CA42-498D-A0A0-FA06330CF887}"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bg bwMode="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chemeClr val="accent3">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chemeClr val="accent3">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331EB57-E2BB-4D0B-82B4-2A3A1D485DB1}" type="datetimeFigureOut">
              <a:rPr lang="en-US" smtClean="0"/>
              <a:pPr/>
              <a:t>2/18/2011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CE4C3F-CA42-498D-A0A0-FA06330CF887}"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bg bwMode="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atin typeface="Cooper Black" pitchFamily="18" charset="0"/>
              </a:defRPr>
            </a:lvl1p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31EB57-E2BB-4D0B-82B4-2A3A1D485DB1}" type="datetimeFigureOut">
              <a:rPr lang="en-US" smtClean="0"/>
              <a:pPr/>
              <a:t>2/18/2011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CE4C3F-CA42-498D-A0A0-FA06330CF887}"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bg bwMode="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31EB57-E2BB-4D0B-82B4-2A3A1D485DB1}" type="datetimeFigureOut">
              <a:rPr lang="en-US" smtClean="0"/>
              <a:pPr/>
              <a:t>2/18/2011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CE4C3F-CA42-498D-A0A0-FA06330CF88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315362EF-1682-4622-B11D-D30F3686C823}" type="datetimeFigureOut">
              <a:rPr lang="en-US" smtClean="0"/>
              <a:pPr>
                <a:defRPr/>
              </a:pPr>
              <a:t>2/18/2011</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A82591D-50A9-434A-91D4-17E478514985}" type="slidenum">
              <a:rPr lang="en-US" smtClean="0"/>
              <a:pPr>
                <a:defRPr/>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bg bwMode="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31EB57-E2BB-4D0B-82B4-2A3A1D485DB1}" type="datetimeFigureOut">
              <a:rPr lang="en-US" smtClean="0"/>
              <a:pPr/>
              <a:t>2/18/2011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CE4C3F-CA42-498D-A0A0-FA06330CF887}"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bg bwMode="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31EB57-E2BB-4D0B-82B4-2A3A1D485DB1}" type="datetimeFigureOut">
              <a:rPr lang="en-US" smtClean="0"/>
              <a:pPr/>
              <a:t>2/18/2011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CE4C3F-CA42-498D-A0A0-FA06330CF887}"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bg bwMode="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31EB57-E2BB-4D0B-82B4-2A3A1D485DB1}" type="datetimeFigureOut">
              <a:rPr lang="en-US" smtClean="0"/>
              <a:pPr/>
              <a:t>2/18/2011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CE4C3F-CA42-498D-A0A0-FA06330CF887}"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bwMode="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31EB57-E2BB-4D0B-82B4-2A3A1D485DB1}" type="datetimeFigureOut">
              <a:rPr lang="en-US" smtClean="0"/>
              <a:pPr/>
              <a:t>2/18/2011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CE4C3F-CA42-498D-A0A0-FA06330CF88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FD7E2CEC-2893-44FA-9937-BB70B72D349F}" type="datetimeFigureOut">
              <a:rPr lang="en-US" smtClean="0"/>
              <a:pPr>
                <a:defRPr/>
              </a:pPr>
              <a:t>2/18/2011</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F97CD6D-EB5C-4693-82EE-60864C1EB98E}"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02DA9C0C-8FC5-4586-9165-945E78C76E07}" type="datetimeFigureOut">
              <a:rPr lang="en-US" smtClean="0"/>
              <a:pPr>
                <a:defRPr/>
              </a:pPr>
              <a:t>2/18/2011</a:t>
            </a:fld>
            <a:endParaRPr lang="en-US" dirty="0"/>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7028062B-AD2A-42E5-A38D-4D5929BB389D}"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F82987F5-81DC-471C-AADB-AE0F4B2A49F4}" type="datetimeFigureOut">
              <a:rPr lang="en-US" smtClean="0"/>
              <a:pPr>
                <a:defRPr/>
              </a:pPr>
              <a:t>2/18/2011</a:t>
            </a:fld>
            <a:endParaRPr lang="en-US" dirty="0"/>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CE1AAFD3-4CBD-44D3-BF4B-EEDAA192C3B5}"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F7139895-0E94-4702-8F17-C4F1053BCFF0}" type="datetimeFigureOut">
              <a:rPr lang="en-US" smtClean="0"/>
              <a:pPr>
                <a:defRPr/>
              </a:pPr>
              <a:t>2/18/2011</a:t>
            </a:fld>
            <a:endParaRPr lang="en-US" dirty="0"/>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3D9467DB-482D-4371-BE6A-9A0739E9AF98}"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45773A4E-B392-49F6-81A6-23FB1F250105}" type="datetimeFigureOut">
              <a:rPr lang="en-US" smtClean="0"/>
              <a:pPr>
                <a:defRPr/>
              </a:pPr>
              <a:t>2/18/2011</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66721F6-87F7-4CBE-A704-C1D256359D87}"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EC3E0565-0848-48F4-BF4A-91A36B705D52}" type="datetimeFigureOut">
              <a:rPr lang="en-US" smtClean="0"/>
              <a:pPr>
                <a:defRPr/>
              </a:pPr>
              <a:t>2/18/2011</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9D4E968-69D9-42E4-A8B6-2DDCCFC9633B}"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3.jpeg"/><Relationship Id="rId18" Type="http://schemas.openxmlformats.org/officeDocument/2006/relationships/image" Target="../media/image8.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17" Type="http://schemas.openxmlformats.org/officeDocument/2006/relationships/image" Target="../media/image7.png"/><Relationship Id="rId2" Type="http://schemas.openxmlformats.org/officeDocument/2006/relationships/slideLayout" Target="../slideLayouts/slideLayout24.xml"/><Relationship Id="rId16" Type="http://schemas.openxmlformats.org/officeDocument/2006/relationships/image" Target="../media/image6.png"/><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5.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0" y="0"/>
            <a:ext cx="2971800" cy="6858000"/>
          </a:xfrm>
          <a:prstGeom prst="rect">
            <a:avLst/>
          </a:prstGeom>
          <a:solidFill>
            <a:schemeClr val="accent4">
              <a:lumMod val="5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1DA5CC7D-2D4A-49CB-9976-E08CEA9DA4AE}" type="datetimeFigureOut">
              <a:rPr lang="en-US" smtClean="0"/>
              <a:pPr>
                <a:defRPr/>
              </a:pPr>
              <a:t>2/18/2011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41ACC92A-BFEC-4D79-9033-17300889BD20}" type="slidenum">
              <a:rPr lang="en-US" smtClean="0"/>
              <a:pPr>
                <a:defRPr/>
              </a:pPr>
              <a:t>‹#›</a:t>
            </a:fld>
            <a:endParaRPr lang="en-US" dirty="0"/>
          </a:p>
        </p:txBody>
      </p:sp>
      <p:sp>
        <p:nvSpPr>
          <p:cNvPr id="9" name="Rectangle 8"/>
          <p:cNvSpPr/>
          <p:nvPr/>
        </p:nvSpPr>
        <p:spPr>
          <a:xfrm>
            <a:off x="381000" y="990600"/>
            <a:ext cx="4876800" cy="5029200"/>
          </a:xfrm>
          <a:prstGeom prst="rect">
            <a:avLst/>
          </a:prstGeom>
          <a:solidFill>
            <a:schemeClr val="accent4">
              <a:lumMod val="60000"/>
              <a:lumOff val="40000"/>
            </a:schemeClr>
          </a:solidFill>
          <a:ln w="571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2" descr="C:\Tresha\Edited Photos for Stock\Illustrations\1018049_98069563.jpg"/>
          <p:cNvPicPr>
            <a:picLocks noChangeAspect="1" noChangeArrowheads="1"/>
          </p:cNvPicPr>
          <p:nvPr/>
        </p:nvPicPr>
        <p:blipFill>
          <a:blip r:embed="rId13" cstate="print"/>
          <a:srcRect r="51193"/>
          <a:stretch>
            <a:fillRect/>
          </a:stretch>
        </p:blipFill>
        <p:spPr bwMode="auto">
          <a:xfrm>
            <a:off x="685800" y="1371600"/>
            <a:ext cx="4267200" cy="4267200"/>
          </a:xfrm>
          <a:prstGeom prst="rect">
            <a:avLst/>
          </a:prstGeom>
          <a:noFill/>
          <a:ln>
            <a:solidFill>
              <a:schemeClr val="accent4">
                <a:lumMod val="50000"/>
              </a:schemeClr>
            </a:solidFill>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457200"/>
            <a:ext cx="9144000" cy="152400"/>
          </a:xfrm>
          <a:prstGeom prst="rect">
            <a:avLst/>
          </a:prstGeom>
          <a:solidFill>
            <a:schemeClr val="accent4">
              <a:lumMod val="5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31EB57-E2BB-4D0B-82B4-2A3A1D485DB1}" type="datetimeFigureOut">
              <a:rPr lang="en-US" smtClean="0"/>
              <a:pPr/>
              <a:t>2/18/2011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CE4C3F-CA42-498D-A0A0-FA06330CF887}" type="slidenum">
              <a:rPr lang="en-US" smtClean="0"/>
              <a:pPr/>
              <a:t>‹#›</a:t>
            </a:fld>
            <a:endParaRPr lang="en-US"/>
          </a:p>
        </p:txBody>
      </p:sp>
      <p:sp>
        <p:nvSpPr>
          <p:cNvPr id="8" name="Rectangle 7"/>
          <p:cNvSpPr/>
          <p:nvPr/>
        </p:nvSpPr>
        <p:spPr>
          <a:xfrm>
            <a:off x="304800" y="152400"/>
            <a:ext cx="1371600" cy="1371600"/>
          </a:xfrm>
          <a:prstGeom prst="rect">
            <a:avLst/>
          </a:prstGeom>
          <a:solidFill>
            <a:schemeClr val="accent4">
              <a:lumMod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BabywithToys2a.jpg"/>
          <p:cNvPicPr>
            <a:picLocks noChangeAspect="1"/>
          </p:cNvPicPr>
          <p:nvPr/>
        </p:nvPicPr>
        <p:blipFill>
          <a:blip r:embed="rId13" cstate="print"/>
          <a:srcRect r="26667"/>
          <a:stretch>
            <a:fillRect/>
          </a:stretch>
        </p:blipFill>
        <p:spPr>
          <a:xfrm>
            <a:off x="381000" y="228601"/>
            <a:ext cx="1192107" cy="1219200"/>
          </a:xfrm>
          <a:prstGeom prst="rect">
            <a:avLst/>
          </a:prstGeom>
        </p:spPr>
      </p:pic>
      <p:sp>
        <p:nvSpPr>
          <p:cNvPr id="12" name="Rectangle 11"/>
          <p:cNvSpPr/>
          <p:nvPr/>
        </p:nvSpPr>
        <p:spPr>
          <a:xfrm>
            <a:off x="0" y="6096000"/>
            <a:ext cx="9144000" cy="152400"/>
          </a:xfrm>
          <a:prstGeom prst="rect">
            <a:avLst/>
          </a:prstGeom>
          <a:solidFill>
            <a:schemeClr val="accent4">
              <a:lumMod val="5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scene3d>
              <a:camera prst="orthographicFront"/>
              <a:lightRig rig="threePt" dir="t"/>
            </a:scene3d>
            <a:sp3d extrusionH="44450"/>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232C12"/>
                </a:solidFill>
                <a:latin typeface="+mn-lt"/>
                <a:ea typeface="Verdana" pitchFamily="34" charset="0"/>
                <a:cs typeface="Arial" pitchFamily="34" charset="0"/>
              </a:defRPr>
            </a:lvl1pPr>
          </a:lstStyle>
          <a:p>
            <a:pPr>
              <a:defRPr/>
            </a:pPr>
            <a:fld id="{1DA5CC7D-2D4A-49CB-9976-E08CEA9DA4AE}" type="datetimeFigureOut">
              <a:rPr lang="en-US" smtClean="0"/>
              <a:pPr>
                <a:defRPr/>
              </a:pPr>
              <a:t>2/18/2011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t"/>
          <a:lstStyle>
            <a:lvl1pPr algn="ctr">
              <a:defRPr sz="1200">
                <a:solidFill>
                  <a:srgbClr val="232C12"/>
                </a:solidFill>
                <a:latin typeface="+mn-lt"/>
                <a:ea typeface="Verdana" pitchFamily="34" charset="0"/>
                <a:cs typeface="Arial" pitchFamily="34"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232C12"/>
                </a:solidFill>
                <a:latin typeface="+mn-lt"/>
                <a:ea typeface="Verdana" pitchFamily="34" charset="0"/>
                <a:cs typeface="Arial" pitchFamily="34" charset="0"/>
              </a:defRPr>
            </a:lvl1pPr>
          </a:lstStyle>
          <a:p>
            <a:pPr>
              <a:defRPr/>
            </a:pPr>
            <a:fld id="{41ACC92A-BFEC-4D79-9033-17300889BD20}"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b="1" kern="1200">
          <a:solidFill>
            <a:srgbClr val="3E1716"/>
          </a:solidFill>
          <a:latin typeface="+mj-lt"/>
          <a:ea typeface="+mj-ea"/>
          <a:cs typeface="Times New Roman" pitchFamily="18" charset="0"/>
        </a:defRPr>
      </a:lvl1pPr>
    </p:titleStyle>
    <p:bodyStyle>
      <a:lvl1pPr marL="342900" indent="-342900" algn="l" defTabSz="914400" rtl="0" eaLnBrk="1" latinLnBrk="0" hangingPunct="1">
        <a:spcBef>
          <a:spcPct val="20000"/>
        </a:spcBef>
        <a:buFontTx/>
        <a:buBlip>
          <a:blip r:embed="rId14"/>
        </a:buBlip>
        <a:defRPr sz="3200" b="1" kern="1200">
          <a:solidFill>
            <a:schemeClr val="bg2">
              <a:lumMod val="10000"/>
            </a:schemeClr>
          </a:solidFill>
          <a:latin typeface="+mn-lt"/>
          <a:ea typeface="+mn-ea"/>
          <a:cs typeface="+mn-cs"/>
        </a:defRPr>
      </a:lvl1pPr>
      <a:lvl2pPr marL="742950" indent="-285750" algn="l" defTabSz="914400" rtl="0" eaLnBrk="1" latinLnBrk="0" hangingPunct="1">
        <a:spcBef>
          <a:spcPct val="20000"/>
        </a:spcBef>
        <a:buFontTx/>
        <a:buBlip>
          <a:blip r:embed="rId15"/>
        </a:buBlip>
        <a:defRPr sz="2800" b="0" kern="1200">
          <a:solidFill>
            <a:schemeClr val="bg2">
              <a:lumMod val="10000"/>
            </a:schemeClr>
          </a:solidFill>
          <a:latin typeface="+mn-lt"/>
          <a:ea typeface="+mn-ea"/>
          <a:cs typeface="+mn-cs"/>
        </a:defRPr>
      </a:lvl2pPr>
      <a:lvl3pPr marL="1143000" indent="-228600" algn="l" defTabSz="914400" rtl="0" eaLnBrk="1" latinLnBrk="0" hangingPunct="1">
        <a:spcBef>
          <a:spcPct val="20000"/>
        </a:spcBef>
        <a:buFontTx/>
        <a:buBlip>
          <a:blip r:embed="rId16"/>
        </a:buBlip>
        <a:defRPr sz="2400" kern="1200">
          <a:solidFill>
            <a:schemeClr val="bg2">
              <a:lumMod val="10000"/>
            </a:schemeClr>
          </a:solidFill>
          <a:latin typeface="+mn-lt"/>
          <a:ea typeface="+mn-ea"/>
          <a:cs typeface="+mn-cs"/>
        </a:defRPr>
      </a:lvl3pPr>
      <a:lvl4pPr marL="1600200" indent="-228600" algn="l" defTabSz="914400" rtl="0" eaLnBrk="1" latinLnBrk="0" hangingPunct="1">
        <a:spcBef>
          <a:spcPct val="20000"/>
        </a:spcBef>
        <a:buFontTx/>
        <a:buBlip>
          <a:blip r:embed="rId17"/>
        </a:buBlip>
        <a:defRPr sz="2000" kern="1200">
          <a:solidFill>
            <a:schemeClr val="bg2">
              <a:lumMod val="10000"/>
            </a:schemeClr>
          </a:solidFill>
          <a:latin typeface="+mn-lt"/>
          <a:ea typeface="+mn-ea"/>
          <a:cs typeface="+mn-cs"/>
        </a:defRPr>
      </a:lvl4pPr>
      <a:lvl5pPr marL="2057400" indent="-228600" algn="l" defTabSz="914400" rtl="0" eaLnBrk="1" latinLnBrk="0" hangingPunct="1">
        <a:spcBef>
          <a:spcPct val="20000"/>
        </a:spcBef>
        <a:buFontTx/>
        <a:buBlip>
          <a:blip r:embed="rId18"/>
        </a:buBlip>
        <a:defRPr sz="2000" kern="1200">
          <a:solidFill>
            <a:schemeClr val="bg2">
              <a:lumMod val="10000"/>
            </a:schemeClr>
          </a:solidFill>
          <a:latin typeface="+mn-lt"/>
          <a:ea typeface="+mn-ea"/>
          <a:cs typeface="+mn-cs"/>
        </a:defRPr>
      </a:lvl5pPr>
      <a:lvl6pPr marL="2514600" indent="-228600" algn="l" defTabSz="914400" rtl="0" eaLnBrk="1" latinLnBrk="0" hangingPunct="1">
        <a:spcBef>
          <a:spcPct val="20000"/>
        </a:spcBef>
        <a:buFontTx/>
        <a:buBlip>
          <a:blip r:embed="rId14"/>
        </a:buBlip>
        <a:defRPr sz="1800" kern="1200">
          <a:solidFill>
            <a:schemeClr val="tx1"/>
          </a:solidFill>
          <a:latin typeface="+mn-lt"/>
          <a:ea typeface="+mn-ea"/>
          <a:cs typeface="+mn-cs"/>
        </a:defRPr>
      </a:lvl6pPr>
      <a:lvl7pPr marL="2971800" indent="-228600" algn="l" defTabSz="914400" rtl="0" eaLnBrk="1" latinLnBrk="0" hangingPunct="1">
        <a:spcBef>
          <a:spcPct val="20000"/>
        </a:spcBef>
        <a:buFontTx/>
        <a:buBlip>
          <a:blip r:embed="rId15"/>
        </a:buBlip>
        <a:defRPr sz="1800" kern="1200">
          <a:solidFill>
            <a:schemeClr val="tx1"/>
          </a:solidFill>
          <a:latin typeface="+mn-lt"/>
          <a:ea typeface="+mn-ea"/>
          <a:cs typeface="+mn-cs"/>
        </a:defRPr>
      </a:lvl7pPr>
      <a:lvl8pPr marL="3429000" indent="-228600" algn="l" defTabSz="914400" rtl="0" eaLnBrk="1" latinLnBrk="0" hangingPunct="1">
        <a:spcBef>
          <a:spcPct val="20000"/>
        </a:spcBef>
        <a:buFontTx/>
        <a:buBlip>
          <a:blip r:embed="rId16"/>
        </a:buBlip>
        <a:defRPr sz="1600" kern="1200">
          <a:solidFill>
            <a:schemeClr val="tx1"/>
          </a:solidFill>
          <a:latin typeface="+mn-lt"/>
          <a:ea typeface="+mn-ea"/>
          <a:cs typeface="+mn-cs"/>
        </a:defRPr>
      </a:lvl8pPr>
      <a:lvl9pPr marL="3886200" indent="-228600" algn="l" defTabSz="914400" rtl="0" eaLnBrk="1" latinLnBrk="0" hangingPunct="1">
        <a:spcBef>
          <a:spcPct val="20000"/>
        </a:spcBef>
        <a:buFontTx/>
        <a:buBlip>
          <a:blip r:embed="rId17"/>
        </a:buBlip>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3" Type="http://schemas.openxmlformats.org/officeDocument/2006/relationships/hyperlink" Target="http://www.corelearn.org" TargetMode="External"/><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1981200" y="1371600"/>
            <a:ext cx="5486400" cy="1470025"/>
          </a:xfrm>
        </p:spPr>
        <p:txBody>
          <a:bodyPr>
            <a:noAutofit/>
          </a:bodyPr>
          <a:lstStyle/>
          <a:p>
            <a:pPr eaLnBrk="1" hangingPunct="1"/>
            <a:r>
              <a:rPr lang="en-US" sz="3200" b="0" dirty="0" smtClean="0">
                <a:solidFill>
                  <a:schemeClr val="accent4">
                    <a:lumMod val="50000"/>
                  </a:schemeClr>
                </a:solidFill>
                <a:latin typeface="Cooper Black" pitchFamily="18" charset="0"/>
              </a:rPr>
              <a:t>Diagnostic Assessment</a:t>
            </a:r>
            <a:r>
              <a:rPr lang="en-US" sz="3200" dirty="0" smtClean="0">
                <a:solidFill>
                  <a:schemeClr val="accent4">
                    <a:lumMod val="50000"/>
                  </a:schemeClr>
                </a:solidFill>
                <a:latin typeface="Cooper Black" pitchFamily="18" charset="0"/>
              </a:rPr>
              <a:t/>
            </a:r>
            <a:br>
              <a:rPr lang="en-US" sz="3200" dirty="0" smtClean="0">
                <a:solidFill>
                  <a:schemeClr val="accent4">
                    <a:lumMod val="50000"/>
                  </a:schemeClr>
                </a:solidFill>
                <a:latin typeface="Cooper Black" pitchFamily="18" charset="0"/>
              </a:rPr>
            </a:br>
            <a:r>
              <a:rPr lang="en-US" sz="3200" b="0" dirty="0" smtClean="0">
                <a:solidFill>
                  <a:schemeClr val="accent4">
                    <a:lumMod val="50000"/>
                  </a:schemeClr>
                </a:solidFill>
                <a:latin typeface="Cooper Black" pitchFamily="18" charset="0"/>
              </a:rPr>
              <a:t>Digging Deeper</a:t>
            </a:r>
          </a:p>
        </p:txBody>
      </p:sp>
      <p:sp>
        <p:nvSpPr>
          <p:cNvPr id="4" name="Subtitle 2"/>
          <p:cNvSpPr txBox="1">
            <a:spLocks/>
          </p:cNvSpPr>
          <p:nvPr/>
        </p:nvSpPr>
        <p:spPr>
          <a:xfrm>
            <a:off x="609600" y="3505200"/>
            <a:ext cx="7162800" cy="1600200"/>
          </a:xfrm>
          <a:prstGeom prst="rect">
            <a:avLst/>
          </a:prstGeom>
        </p:spPr>
        <p:txBody>
          <a:bodyPr vert="horz" lIns="91440" tIns="45720" rIns="91440" bIns="45720" rtlCol="0">
            <a:normAutofit/>
          </a:bodyPr>
          <a:lstStyle/>
          <a:p>
            <a:pPr lvl="0" fontAlgn="auto">
              <a:spcBef>
                <a:spcPct val="20000"/>
              </a:spcBef>
              <a:spcAft>
                <a:spcPts val="0"/>
              </a:spcAft>
              <a:defRPr/>
            </a:pPr>
            <a:r>
              <a:rPr kumimoji="0" lang="en-US" sz="2400" b="1" i="0" u="none" strike="noStrike" kern="1200" cap="none" spc="0" normalizeH="0" baseline="0" noProof="0" dirty="0" smtClean="0">
                <a:ln>
                  <a:noFill/>
                </a:ln>
                <a:solidFill>
                  <a:srgbClr val="FFFF00"/>
                </a:solidFill>
                <a:effectLst/>
                <a:uLnTx/>
                <a:uFillTx/>
                <a:latin typeface="Georgia" pitchFamily="18" charset="0"/>
                <a:ea typeface="+mn-ea"/>
                <a:cs typeface="+mn-cs"/>
              </a:rPr>
              <a:t>~Joan Price </a:t>
            </a:r>
          </a:p>
          <a:p>
            <a:pPr lvl="0" fontAlgn="auto">
              <a:spcBef>
                <a:spcPct val="20000"/>
              </a:spcBef>
              <a:spcAft>
                <a:spcPts val="0"/>
              </a:spcAft>
              <a:defRPr/>
            </a:pPr>
            <a:r>
              <a:rPr lang="en-US" sz="2400" b="1" dirty="0">
                <a:solidFill>
                  <a:srgbClr val="FFFF00"/>
                </a:solidFill>
                <a:latin typeface="Georgia" pitchFamily="18" charset="0"/>
              </a:rPr>
              <a:t>	</a:t>
            </a:r>
            <a:r>
              <a:rPr kumimoji="0" lang="en-US" sz="2400" b="1" i="0" u="none" strike="noStrike" kern="1200" cap="none" spc="0" normalizeH="0" baseline="0" noProof="0" dirty="0" smtClean="0">
                <a:ln>
                  <a:noFill/>
                </a:ln>
                <a:solidFill>
                  <a:srgbClr val="8049ED"/>
                </a:solidFill>
                <a:effectLst/>
                <a:uLnTx/>
                <a:uFillTx/>
                <a:latin typeface="Georgia" pitchFamily="18" charset="0"/>
                <a:ea typeface="+mn-ea"/>
                <a:cs typeface="+mn-cs"/>
              </a:rPr>
              <a:t>~</a:t>
            </a:r>
            <a:r>
              <a:rPr lang="en-US" sz="2400" b="1" dirty="0" smtClean="0">
                <a:solidFill>
                  <a:srgbClr val="8049ED"/>
                </a:solidFill>
                <a:latin typeface="Georgia" pitchFamily="18" charset="0"/>
              </a:rPr>
              <a:t>Emily Sportsman</a:t>
            </a:r>
          </a:p>
          <a:p>
            <a:pPr lvl="0" fontAlgn="auto">
              <a:spcBef>
                <a:spcPct val="20000"/>
              </a:spcBef>
              <a:spcAft>
                <a:spcPts val="0"/>
              </a:spcAft>
              <a:defRPr/>
            </a:pPr>
            <a:r>
              <a:rPr kumimoji="0" lang="en-US" sz="2400" b="1" i="0" u="none" strike="noStrike" kern="1200" cap="none" spc="0" normalizeH="0" baseline="0" noProof="0" dirty="0" smtClean="0">
                <a:ln>
                  <a:noFill/>
                </a:ln>
                <a:solidFill>
                  <a:srgbClr val="8049ED"/>
                </a:solidFill>
                <a:effectLst/>
                <a:uLnTx/>
                <a:uFillTx/>
                <a:latin typeface="Georgia" pitchFamily="18" charset="0"/>
                <a:ea typeface="+mn-ea"/>
                <a:cs typeface="+mn-cs"/>
              </a:rPr>
              <a:t>		</a:t>
            </a:r>
            <a:r>
              <a:rPr kumimoji="0" lang="en-US" sz="2400" b="1" i="0" u="none" strike="noStrike" kern="1200" cap="none" spc="0" normalizeH="0" baseline="0" noProof="0" dirty="0" smtClean="0">
                <a:ln>
                  <a:noFill/>
                </a:ln>
                <a:solidFill>
                  <a:srgbClr val="9A2673"/>
                </a:solidFill>
                <a:effectLst/>
                <a:uLnTx/>
                <a:uFillTx/>
                <a:latin typeface="Georgia" pitchFamily="18" charset="0"/>
                <a:ea typeface="+mn-ea"/>
                <a:cs typeface="+mn-cs"/>
              </a:rPr>
              <a:t>~Mary Jo Wegenke</a:t>
            </a:r>
          </a:p>
        </p:txBody>
      </p:sp>
      <p:sp>
        <p:nvSpPr>
          <p:cNvPr id="5" name="TextBox 4"/>
          <p:cNvSpPr txBox="1"/>
          <p:nvPr/>
        </p:nvSpPr>
        <p:spPr>
          <a:xfrm>
            <a:off x="4953000" y="5791200"/>
            <a:ext cx="4876800" cy="954107"/>
          </a:xfrm>
          <a:prstGeom prst="rect">
            <a:avLst/>
          </a:prstGeom>
          <a:noFill/>
        </p:spPr>
        <p:txBody>
          <a:bodyPr wrap="square" rtlCol="0">
            <a:spAutoFit/>
          </a:bodyPr>
          <a:lstStyle/>
          <a:p>
            <a:pPr lvl="0" algn="ctr"/>
            <a:endParaRPr lang="en-US" sz="2800" b="1" dirty="0" smtClean="0">
              <a:solidFill>
                <a:srgbClr val="7030A0"/>
              </a:solidFill>
              <a:latin typeface="Georgia" pitchFamily="18" charset="0"/>
            </a:endParaRPr>
          </a:p>
          <a:p>
            <a:pPr algn="ctr"/>
            <a:endParaRPr lang="en-US" sz="2800" dirty="0"/>
          </a:p>
        </p:txBody>
      </p:sp>
      <p:sp>
        <p:nvSpPr>
          <p:cNvPr id="6" name="Subtitle 5"/>
          <p:cNvSpPr>
            <a:spLocks noGrp="1"/>
          </p:cNvSpPr>
          <p:nvPr>
            <p:ph type="subTitle" idx="1"/>
          </p:nvPr>
        </p:nvSpPr>
        <p:spPr/>
        <p:txBody>
          <a:bodyPr/>
          <a:lstStyle/>
          <a:p>
            <a:pPr lvl="0"/>
            <a:r>
              <a:rPr lang="en-US" sz="2800" b="1" dirty="0" smtClean="0">
                <a:solidFill>
                  <a:schemeClr val="bg2">
                    <a:lumMod val="25000"/>
                  </a:schemeClr>
                </a:solidFill>
                <a:latin typeface="Georgia" pitchFamily="18" charset="0"/>
              </a:rPr>
              <a:t>February 4, 2011</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algn="l" eaLnBrk="1" hangingPunct="1"/>
            <a:r>
              <a:rPr lang="en-US" dirty="0" smtClean="0">
                <a:solidFill>
                  <a:schemeClr val="accent4">
                    <a:lumMod val="75000"/>
                  </a:schemeClr>
                </a:solidFill>
              </a:rPr>
              <a:t>Instructional Sort</a:t>
            </a:r>
          </a:p>
        </p:txBody>
      </p:sp>
      <p:graphicFrame>
        <p:nvGraphicFramePr>
          <p:cNvPr id="6" name="Content Placeholder 5"/>
          <p:cNvGraphicFramePr>
            <a:graphicFrameLocks noGrp="1"/>
          </p:cNvGraphicFramePr>
          <p:nvPr>
            <p:ph idx="1"/>
          </p:nvPr>
        </p:nvGraphicFramePr>
        <p:xfrm>
          <a:off x="457200" y="1371600"/>
          <a:ext cx="8382000" cy="4358640"/>
        </p:xfrm>
        <a:graphic>
          <a:graphicData uri="http://schemas.openxmlformats.org/drawingml/2006/table">
            <a:tbl>
              <a:tblPr firstRow="1" bandRow="1">
                <a:tableStyleId>{5940675A-B579-460E-94D1-54222C63F5DA}</a:tableStyleId>
              </a:tblPr>
              <a:tblGrid>
                <a:gridCol w="8382000"/>
              </a:tblGrid>
              <a:tr h="4114800">
                <a:tc>
                  <a:txBody>
                    <a:bodyPr/>
                    <a:lstStyle/>
                    <a:p>
                      <a:r>
                        <a:rPr lang="en-US" sz="3200" b="1" dirty="0" smtClean="0">
                          <a:solidFill>
                            <a:schemeClr val="bg2">
                              <a:lumMod val="50000"/>
                            </a:schemeClr>
                          </a:solidFill>
                          <a:latin typeface="Garamond" pitchFamily="18" charset="0"/>
                        </a:rPr>
                        <a:t>Quadrant 1-Accurate</a:t>
                      </a:r>
                      <a:r>
                        <a:rPr lang="en-US" sz="3200" b="1" baseline="0" dirty="0" smtClean="0">
                          <a:solidFill>
                            <a:schemeClr val="bg2">
                              <a:lumMod val="50000"/>
                            </a:schemeClr>
                          </a:solidFill>
                          <a:latin typeface="Garamond" pitchFamily="18" charset="0"/>
                        </a:rPr>
                        <a:t> and Fluent Reader</a:t>
                      </a:r>
                    </a:p>
                    <a:p>
                      <a:endParaRPr lang="en-US" sz="1400" b="1" baseline="0" dirty="0" smtClean="0">
                        <a:solidFill>
                          <a:schemeClr val="bg2">
                            <a:lumMod val="50000"/>
                          </a:schemeClr>
                        </a:solidFill>
                        <a:latin typeface="Garamond" pitchFamily="18" charset="0"/>
                      </a:endParaRPr>
                    </a:p>
                    <a:p>
                      <a:r>
                        <a:rPr lang="en-US" sz="3600" baseline="0" dirty="0" smtClean="0">
                          <a:solidFill>
                            <a:schemeClr val="bg2">
                              <a:lumMod val="50000"/>
                            </a:schemeClr>
                          </a:solidFill>
                          <a:latin typeface="Garamond" pitchFamily="18" charset="0"/>
                        </a:rPr>
                        <a:t>Are student’s comprehension and vocabulary skills on grade level?  If yes, continue to provide strong initial instruction (Tier 1).  </a:t>
                      </a:r>
                    </a:p>
                    <a:p>
                      <a:endParaRPr lang="en-US" sz="1800" baseline="0" dirty="0" smtClean="0">
                        <a:solidFill>
                          <a:schemeClr val="bg2">
                            <a:lumMod val="50000"/>
                          </a:schemeClr>
                        </a:solidFill>
                        <a:latin typeface="Garamond" pitchFamily="18" charset="0"/>
                      </a:endParaRPr>
                    </a:p>
                    <a:p>
                      <a:r>
                        <a:rPr lang="en-US" sz="3600" baseline="0" dirty="0" smtClean="0">
                          <a:solidFill>
                            <a:schemeClr val="bg2">
                              <a:lumMod val="50000"/>
                            </a:schemeClr>
                          </a:solidFill>
                          <a:latin typeface="Garamond" pitchFamily="18" charset="0"/>
                        </a:rPr>
                        <a:t>Accurate student reads at 95% or higher and is fluent on benchmark</a:t>
                      </a:r>
                    </a:p>
                    <a:p>
                      <a:endParaRPr lang="en-US" sz="3600" dirty="0">
                        <a:solidFill>
                          <a:schemeClr val="bg2">
                            <a:lumMod val="50000"/>
                          </a:schemeClr>
                        </a:solidFill>
                        <a:latin typeface="Garamond"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algn="l" eaLnBrk="1" hangingPunct="1"/>
            <a:r>
              <a:rPr lang="en-US" dirty="0" smtClean="0">
                <a:solidFill>
                  <a:schemeClr val="accent4">
                    <a:lumMod val="75000"/>
                  </a:schemeClr>
                </a:solidFill>
              </a:rPr>
              <a:t>Instructional Sort</a:t>
            </a:r>
          </a:p>
        </p:txBody>
      </p:sp>
      <p:graphicFrame>
        <p:nvGraphicFramePr>
          <p:cNvPr id="6" name="Content Placeholder 5"/>
          <p:cNvGraphicFramePr>
            <a:graphicFrameLocks noGrp="1"/>
          </p:cNvGraphicFramePr>
          <p:nvPr>
            <p:ph idx="1"/>
          </p:nvPr>
        </p:nvGraphicFramePr>
        <p:xfrm>
          <a:off x="533400" y="1371600"/>
          <a:ext cx="7848600" cy="4038600"/>
        </p:xfrm>
        <a:graphic>
          <a:graphicData uri="http://schemas.openxmlformats.org/drawingml/2006/table">
            <a:tbl>
              <a:tblPr firstRow="1" bandRow="1">
                <a:tableStyleId>{5940675A-B579-460E-94D1-54222C63F5DA}</a:tableStyleId>
              </a:tblPr>
              <a:tblGrid>
                <a:gridCol w="7848600"/>
              </a:tblGrid>
              <a:tr h="4038600">
                <a:tc>
                  <a:txBody>
                    <a:bodyPr/>
                    <a:lstStyle/>
                    <a:p>
                      <a:r>
                        <a:rPr lang="en-US" sz="3200" b="1" dirty="0" smtClean="0">
                          <a:solidFill>
                            <a:schemeClr val="bg2">
                              <a:lumMod val="50000"/>
                            </a:schemeClr>
                          </a:solidFill>
                          <a:latin typeface="Garamond" pitchFamily="18" charset="0"/>
                        </a:rPr>
                        <a:t>Quadrant 2 - Accurate</a:t>
                      </a:r>
                      <a:r>
                        <a:rPr lang="en-US" sz="3200" b="1" baseline="0" dirty="0" smtClean="0">
                          <a:solidFill>
                            <a:schemeClr val="bg2">
                              <a:lumMod val="50000"/>
                            </a:schemeClr>
                          </a:solidFill>
                          <a:latin typeface="Garamond" pitchFamily="18" charset="0"/>
                        </a:rPr>
                        <a:t> and Slow Reader </a:t>
                      </a:r>
                      <a:r>
                        <a:rPr lang="en-US" sz="2800" b="1" baseline="0" dirty="0" smtClean="0">
                          <a:solidFill>
                            <a:schemeClr val="bg2">
                              <a:lumMod val="50000"/>
                            </a:schemeClr>
                          </a:solidFill>
                          <a:latin typeface="Garamond" pitchFamily="18" charset="0"/>
                        </a:rPr>
                        <a:t>(lack of automaticity)</a:t>
                      </a:r>
                      <a:endParaRPr lang="en-US" sz="3200" b="1" baseline="0" dirty="0" smtClean="0">
                        <a:solidFill>
                          <a:schemeClr val="bg2">
                            <a:lumMod val="50000"/>
                          </a:schemeClr>
                        </a:solidFill>
                        <a:latin typeface="Garamond" pitchFamily="18" charset="0"/>
                      </a:endParaRPr>
                    </a:p>
                    <a:p>
                      <a:endParaRPr lang="en-US" sz="3200" b="1" baseline="0" dirty="0" smtClean="0">
                        <a:solidFill>
                          <a:schemeClr val="bg2">
                            <a:lumMod val="50000"/>
                          </a:schemeClr>
                        </a:solidFill>
                        <a:latin typeface="Garamond" pitchFamily="18" charset="0"/>
                      </a:endParaRPr>
                    </a:p>
                    <a:p>
                      <a:r>
                        <a:rPr lang="en-US" sz="3200" baseline="0" dirty="0" smtClean="0">
                          <a:solidFill>
                            <a:schemeClr val="bg2">
                              <a:lumMod val="50000"/>
                            </a:schemeClr>
                          </a:solidFill>
                          <a:latin typeface="Garamond" pitchFamily="18" charset="0"/>
                        </a:rPr>
                        <a:t>Is the student reading the words accurately but without automaticity?</a:t>
                      </a:r>
                    </a:p>
                    <a:p>
                      <a:endParaRPr lang="en-US" sz="3200" baseline="0" dirty="0" smtClean="0">
                        <a:solidFill>
                          <a:schemeClr val="bg2">
                            <a:lumMod val="50000"/>
                          </a:schemeClr>
                        </a:solidFill>
                        <a:latin typeface="Garamond" pitchFamily="18" charset="0"/>
                      </a:endParaRPr>
                    </a:p>
                    <a:p>
                      <a:r>
                        <a:rPr lang="en-US" sz="3200" baseline="0" dirty="0" smtClean="0">
                          <a:solidFill>
                            <a:schemeClr val="bg2">
                              <a:lumMod val="50000"/>
                            </a:schemeClr>
                          </a:solidFill>
                          <a:latin typeface="Garamond" pitchFamily="18" charset="0"/>
                        </a:rPr>
                        <a:t>Accuracy above 95% and below benchmark</a:t>
                      </a:r>
                      <a:endParaRPr lang="en-US" sz="1400" baseline="0" dirty="0" smtClean="0">
                        <a:solidFill>
                          <a:schemeClr val="bg2">
                            <a:lumMod val="50000"/>
                          </a:schemeClr>
                        </a:solidFill>
                        <a:latin typeface="Garamond" pitchFamily="18" charset="0"/>
                      </a:endParaRPr>
                    </a:p>
                    <a:p>
                      <a:endParaRPr lang="en-US" sz="3200" dirty="0">
                        <a:solidFill>
                          <a:schemeClr val="bg2">
                            <a:lumMod val="50000"/>
                          </a:schemeClr>
                        </a:solidFill>
                        <a:latin typeface="Garamond"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algn="l" eaLnBrk="1" hangingPunct="1"/>
            <a:r>
              <a:rPr lang="en-US" dirty="0" smtClean="0">
                <a:solidFill>
                  <a:schemeClr val="accent4">
                    <a:lumMod val="75000"/>
                  </a:schemeClr>
                </a:solidFill>
              </a:rPr>
              <a:t>Instructional Sort</a:t>
            </a:r>
          </a:p>
        </p:txBody>
      </p:sp>
      <p:graphicFrame>
        <p:nvGraphicFramePr>
          <p:cNvPr id="6" name="Content Placeholder 5"/>
          <p:cNvGraphicFramePr>
            <a:graphicFrameLocks noGrp="1"/>
          </p:cNvGraphicFramePr>
          <p:nvPr>
            <p:ph idx="1"/>
          </p:nvPr>
        </p:nvGraphicFramePr>
        <p:xfrm>
          <a:off x="457200" y="1371600"/>
          <a:ext cx="8610600" cy="4419600"/>
        </p:xfrm>
        <a:graphic>
          <a:graphicData uri="http://schemas.openxmlformats.org/drawingml/2006/table">
            <a:tbl>
              <a:tblPr firstRow="1" bandRow="1">
                <a:tableStyleId>{5940675A-B579-460E-94D1-54222C63F5DA}</a:tableStyleId>
              </a:tblPr>
              <a:tblGrid>
                <a:gridCol w="8610600"/>
              </a:tblGrid>
              <a:tr h="4419600">
                <a:tc>
                  <a:txBody>
                    <a:bodyPr/>
                    <a:lstStyle/>
                    <a:p>
                      <a:r>
                        <a:rPr lang="en-US" sz="3200" b="1" dirty="0" smtClean="0">
                          <a:solidFill>
                            <a:schemeClr val="bg2">
                              <a:lumMod val="50000"/>
                            </a:schemeClr>
                          </a:solidFill>
                          <a:latin typeface="Garamond" pitchFamily="18" charset="0"/>
                        </a:rPr>
                        <a:t>Quadrant 3 - </a:t>
                      </a:r>
                      <a:r>
                        <a:rPr lang="en-US" sz="3200" b="1" baseline="0" dirty="0" smtClean="0">
                          <a:solidFill>
                            <a:schemeClr val="bg2">
                              <a:lumMod val="50000"/>
                            </a:schemeClr>
                          </a:solidFill>
                          <a:latin typeface="Garamond" pitchFamily="18" charset="0"/>
                        </a:rPr>
                        <a:t>Inaccurate and Slow Reader</a:t>
                      </a:r>
                    </a:p>
                    <a:p>
                      <a:endParaRPr lang="en-US" sz="3200" baseline="0" dirty="0" smtClean="0">
                        <a:solidFill>
                          <a:schemeClr val="bg2">
                            <a:lumMod val="50000"/>
                          </a:schemeClr>
                        </a:solidFill>
                        <a:latin typeface="Garamond" pitchFamily="18" charset="0"/>
                      </a:endParaRPr>
                    </a:p>
                    <a:p>
                      <a:r>
                        <a:rPr lang="en-US" sz="3200" baseline="0" dirty="0" smtClean="0">
                          <a:solidFill>
                            <a:schemeClr val="bg2">
                              <a:lumMod val="50000"/>
                            </a:schemeClr>
                          </a:solidFill>
                          <a:latin typeface="Garamond" pitchFamily="18" charset="0"/>
                        </a:rPr>
                        <a:t>Is the student reading slowly and with many errors?</a:t>
                      </a:r>
                    </a:p>
                    <a:p>
                      <a:r>
                        <a:rPr lang="en-US" sz="3200" baseline="0" dirty="0" smtClean="0">
                          <a:solidFill>
                            <a:schemeClr val="bg2">
                              <a:lumMod val="50000"/>
                            </a:schemeClr>
                          </a:solidFill>
                          <a:latin typeface="Garamond" pitchFamily="18" charset="0"/>
                        </a:rPr>
                        <a:t>What are the missing decoding skills and sight words?</a:t>
                      </a:r>
                    </a:p>
                    <a:p>
                      <a:r>
                        <a:rPr lang="en-US" sz="3200" baseline="0" dirty="0" smtClean="0">
                          <a:solidFill>
                            <a:schemeClr val="bg2">
                              <a:lumMod val="50000"/>
                            </a:schemeClr>
                          </a:solidFill>
                          <a:latin typeface="Garamond" pitchFamily="18" charset="0"/>
                        </a:rPr>
                        <a:t>Accuracy is below 95% and below benchmark for number of words read correctly.</a:t>
                      </a:r>
                      <a:endParaRPr lang="en-US" sz="3200" dirty="0">
                        <a:solidFill>
                          <a:schemeClr val="bg2">
                            <a:lumMod val="50000"/>
                          </a:schemeClr>
                        </a:solidFill>
                        <a:latin typeface="Garamond"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lgn="l" eaLnBrk="1" hangingPunct="1"/>
            <a:r>
              <a:rPr lang="en-US" dirty="0" smtClean="0">
                <a:solidFill>
                  <a:schemeClr val="accent4">
                    <a:lumMod val="75000"/>
                  </a:schemeClr>
                </a:solidFill>
              </a:rPr>
              <a:t>Instructional Sort</a:t>
            </a:r>
          </a:p>
        </p:txBody>
      </p:sp>
      <p:graphicFrame>
        <p:nvGraphicFramePr>
          <p:cNvPr id="6" name="Content Placeholder 5"/>
          <p:cNvGraphicFramePr>
            <a:graphicFrameLocks noGrp="1"/>
          </p:cNvGraphicFramePr>
          <p:nvPr>
            <p:ph idx="1"/>
          </p:nvPr>
        </p:nvGraphicFramePr>
        <p:xfrm>
          <a:off x="457200" y="1371600"/>
          <a:ext cx="8077200" cy="4114800"/>
        </p:xfrm>
        <a:graphic>
          <a:graphicData uri="http://schemas.openxmlformats.org/drawingml/2006/table">
            <a:tbl>
              <a:tblPr firstRow="1" bandRow="1">
                <a:tableStyleId>{5940675A-B579-460E-94D1-54222C63F5DA}</a:tableStyleId>
              </a:tblPr>
              <a:tblGrid>
                <a:gridCol w="8077200"/>
              </a:tblGrid>
              <a:tr h="4114800">
                <a:tc>
                  <a:txBody>
                    <a:bodyPr/>
                    <a:lstStyle/>
                    <a:p>
                      <a:r>
                        <a:rPr lang="en-US" sz="3200" b="1" dirty="0" smtClean="0">
                          <a:solidFill>
                            <a:schemeClr val="bg2">
                              <a:lumMod val="50000"/>
                            </a:schemeClr>
                          </a:solidFill>
                          <a:latin typeface="Garamond" pitchFamily="18" charset="0"/>
                        </a:rPr>
                        <a:t>Quadrant 4 - Inaccurate and Fluent</a:t>
                      </a:r>
                      <a:endParaRPr lang="en-US" sz="3200" b="1" baseline="0" dirty="0" smtClean="0">
                        <a:solidFill>
                          <a:schemeClr val="bg2">
                            <a:lumMod val="50000"/>
                          </a:schemeClr>
                        </a:solidFill>
                        <a:latin typeface="Garamond" pitchFamily="18" charset="0"/>
                      </a:endParaRPr>
                    </a:p>
                    <a:p>
                      <a:endParaRPr lang="en-US" sz="3200" b="1" baseline="0" dirty="0" smtClean="0">
                        <a:solidFill>
                          <a:schemeClr val="bg2">
                            <a:lumMod val="50000"/>
                          </a:schemeClr>
                        </a:solidFill>
                        <a:latin typeface="Garamond" pitchFamily="18" charset="0"/>
                      </a:endParaRPr>
                    </a:p>
                    <a:p>
                      <a:r>
                        <a:rPr lang="en-US" sz="3200" baseline="0" dirty="0" smtClean="0">
                          <a:solidFill>
                            <a:schemeClr val="bg2">
                              <a:lumMod val="50000"/>
                            </a:schemeClr>
                          </a:solidFill>
                          <a:latin typeface="Garamond" pitchFamily="18" charset="0"/>
                        </a:rPr>
                        <a:t>If cued to do best reading, does the student’s accuracy improve?</a:t>
                      </a:r>
                    </a:p>
                    <a:p>
                      <a:r>
                        <a:rPr lang="en-US" sz="3200" baseline="0" dirty="0" smtClean="0">
                          <a:solidFill>
                            <a:schemeClr val="bg2">
                              <a:lumMod val="50000"/>
                            </a:schemeClr>
                          </a:solidFill>
                          <a:latin typeface="Garamond" pitchFamily="18" charset="0"/>
                        </a:rPr>
                        <a:t>Accuracy is less than 95% but correct words read is at benchmark.</a:t>
                      </a:r>
                      <a:endParaRPr lang="en-US" sz="3200" dirty="0">
                        <a:solidFill>
                          <a:schemeClr val="bg2">
                            <a:lumMod val="50000"/>
                          </a:schemeClr>
                        </a:solidFill>
                        <a:latin typeface="Garamond"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algn="l" eaLnBrk="1" hangingPunct="1"/>
            <a:r>
              <a:rPr lang="en-US" dirty="0" smtClean="0">
                <a:solidFill>
                  <a:schemeClr val="accent4">
                    <a:lumMod val="75000"/>
                  </a:schemeClr>
                </a:solidFill>
              </a:rPr>
              <a:t>Sorting Demonstration</a:t>
            </a:r>
          </a:p>
        </p:txBody>
      </p:sp>
      <p:graphicFrame>
        <p:nvGraphicFramePr>
          <p:cNvPr id="4" name="Content Placeholder 3"/>
          <p:cNvGraphicFramePr>
            <a:graphicFrameLocks noGrp="1"/>
          </p:cNvGraphicFramePr>
          <p:nvPr>
            <p:ph idx="1"/>
          </p:nvPr>
        </p:nvGraphicFramePr>
        <p:xfrm>
          <a:off x="457200" y="1600200"/>
          <a:ext cx="8229600" cy="3276601"/>
        </p:xfrm>
        <a:graphic>
          <a:graphicData uri="http://schemas.openxmlformats.org/drawingml/2006/table">
            <a:tbl>
              <a:tblPr firstRow="1" bandRow="1">
                <a:tableStyleId>{F5AB1C69-6EDB-4FF4-983F-18BD219EF322}</a:tableStyleId>
              </a:tblPr>
              <a:tblGrid>
                <a:gridCol w="2057400"/>
                <a:gridCol w="2057400"/>
                <a:gridCol w="2057400"/>
                <a:gridCol w="2057400"/>
              </a:tblGrid>
              <a:tr h="689811">
                <a:tc gridSpan="4">
                  <a:txBody>
                    <a:bodyPr/>
                    <a:lstStyle/>
                    <a:p>
                      <a:pPr marL="0" marR="0" algn="l">
                        <a:spcBef>
                          <a:spcPts val="0"/>
                        </a:spcBef>
                        <a:spcAft>
                          <a:spcPts val="0"/>
                        </a:spcAft>
                      </a:pPr>
                      <a:r>
                        <a:rPr lang="en-US" sz="1800" dirty="0">
                          <a:latin typeface="Georgia" pitchFamily="18" charset="0"/>
                        </a:rPr>
                        <a:t>Oral Reading Fluency, 2</a:t>
                      </a:r>
                      <a:r>
                        <a:rPr lang="en-US" sz="1800" baseline="30000" dirty="0">
                          <a:latin typeface="Georgia" pitchFamily="18" charset="0"/>
                        </a:rPr>
                        <a:t>nd</a:t>
                      </a:r>
                      <a:r>
                        <a:rPr lang="en-US" sz="1800" dirty="0">
                          <a:latin typeface="Georgia" pitchFamily="18" charset="0"/>
                        </a:rPr>
                        <a:t> Grade</a:t>
                      </a:r>
                      <a:endParaRPr lang="en-US" sz="1200" dirty="0">
                        <a:latin typeface="Georgia" pitchFamily="18" charset="0"/>
                      </a:endParaRPr>
                    </a:p>
                    <a:p>
                      <a:pPr marL="0" marR="0" algn="l">
                        <a:spcBef>
                          <a:spcPts val="0"/>
                        </a:spcBef>
                        <a:spcAft>
                          <a:spcPts val="0"/>
                        </a:spcAft>
                      </a:pPr>
                      <a:r>
                        <a:rPr lang="en-US" sz="1800" dirty="0">
                          <a:latin typeface="Georgia" pitchFamily="18" charset="0"/>
                        </a:rPr>
                        <a:t>        Benchmark Target =40</a:t>
                      </a:r>
                      <a:endParaRPr lang="en-US" sz="1200" dirty="0">
                        <a:latin typeface="Georgia" pitchFamily="18" charset="0"/>
                        <a:ea typeface="Cambria"/>
                        <a:cs typeface="Times New Roman"/>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r>
              <a:tr h="517358">
                <a:tc>
                  <a:txBody>
                    <a:bodyPr/>
                    <a:lstStyle/>
                    <a:p>
                      <a:pPr marL="0" marR="0" algn="l">
                        <a:lnSpc>
                          <a:spcPct val="150000"/>
                        </a:lnSpc>
                        <a:spcBef>
                          <a:spcPts val="0"/>
                        </a:spcBef>
                        <a:spcAft>
                          <a:spcPts val="0"/>
                        </a:spcAft>
                      </a:pPr>
                      <a:r>
                        <a:rPr lang="en-US" sz="1800" dirty="0">
                          <a:latin typeface="Georgia" pitchFamily="18" charset="0"/>
                        </a:rPr>
                        <a:t>Student</a:t>
                      </a:r>
                      <a:endParaRPr lang="en-US" sz="1200" dirty="0">
                        <a:latin typeface="Georgia" pitchFamily="18" charset="0"/>
                        <a:ea typeface="Cambria"/>
                        <a:cs typeface="Times New Roman"/>
                      </a:endParaRPr>
                    </a:p>
                  </a:txBody>
                  <a:tcPr marL="68580" marR="68580" marT="0" marB="0"/>
                </a:tc>
                <a:tc>
                  <a:txBody>
                    <a:bodyPr/>
                    <a:lstStyle/>
                    <a:p>
                      <a:pPr marL="0" marR="0" algn="l">
                        <a:lnSpc>
                          <a:spcPct val="150000"/>
                        </a:lnSpc>
                        <a:spcBef>
                          <a:spcPts val="0"/>
                        </a:spcBef>
                        <a:spcAft>
                          <a:spcPts val="0"/>
                        </a:spcAft>
                      </a:pPr>
                      <a:r>
                        <a:rPr lang="en-US" sz="1800">
                          <a:latin typeface="Georgia" pitchFamily="18" charset="0"/>
                        </a:rPr>
                        <a:t>Score</a:t>
                      </a:r>
                      <a:endParaRPr lang="en-US" sz="1200">
                        <a:latin typeface="Georgia" pitchFamily="18" charset="0"/>
                        <a:ea typeface="Cambria"/>
                        <a:cs typeface="Times New Roman"/>
                      </a:endParaRPr>
                    </a:p>
                  </a:txBody>
                  <a:tcPr marL="68580" marR="68580" marT="0" marB="0"/>
                </a:tc>
                <a:tc>
                  <a:txBody>
                    <a:bodyPr/>
                    <a:lstStyle/>
                    <a:p>
                      <a:pPr marL="0" marR="0" algn="l">
                        <a:lnSpc>
                          <a:spcPct val="150000"/>
                        </a:lnSpc>
                        <a:spcBef>
                          <a:spcPts val="0"/>
                        </a:spcBef>
                        <a:spcAft>
                          <a:spcPts val="0"/>
                        </a:spcAft>
                      </a:pPr>
                      <a:r>
                        <a:rPr lang="en-US" sz="1800">
                          <a:latin typeface="Georgia" pitchFamily="18" charset="0"/>
                        </a:rPr>
                        <a:t>Status</a:t>
                      </a:r>
                      <a:endParaRPr lang="en-US" sz="1200">
                        <a:latin typeface="Georgia" pitchFamily="18" charset="0"/>
                        <a:ea typeface="Cambria"/>
                        <a:cs typeface="Times New Roman"/>
                      </a:endParaRPr>
                    </a:p>
                  </a:txBody>
                  <a:tcPr marL="68580" marR="68580" marT="0" marB="0"/>
                </a:tc>
                <a:tc>
                  <a:txBody>
                    <a:bodyPr/>
                    <a:lstStyle/>
                    <a:p>
                      <a:pPr marL="0" marR="0" algn="l">
                        <a:lnSpc>
                          <a:spcPct val="150000"/>
                        </a:lnSpc>
                        <a:spcBef>
                          <a:spcPts val="0"/>
                        </a:spcBef>
                        <a:spcAft>
                          <a:spcPts val="0"/>
                        </a:spcAft>
                      </a:pPr>
                      <a:r>
                        <a:rPr lang="en-US" sz="1800">
                          <a:latin typeface="Georgia" pitchFamily="18" charset="0"/>
                        </a:rPr>
                        <a:t>Accuracy</a:t>
                      </a:r>
                      <a:endParaRPr lang="en-US" sz="1200">
                        <a:latin typeface="Georgia" pitchFamily="18" charset="0"/>
                        <a:ea typeface="Cambria"/>
                        <a:cs typeface="Times New Roman"/>
                      </a:endParaRPr>
                    </a:p>
                  </a:txBody>
                  <a:tcPr marL="68580" marR="68580" marT="0" marB="0"/>
                </a:tc>
              </a:tr>
              <a:tr h="517358">
                <a:tc>
                  <a:txBody>
                    <a:bodyPr/>
                    <a:lstStyle/>
                    <a:p>
                      <a:pPr marL="0" marR="0" algn="l">
                        <a:lnSpc>
                          <a:spcPct val="150000"/>
                        </a:lnSpc>
                        <a:spcBef>
                          <a:spcPts val="0"/>
                        </a:spcBef>
                        <a:spcAft>
                          <a:spcPts val="0"/>
                        </a:spcAft>
                      </a:pPr>
                      <a:r>
                        <a:rPr lang="en-US" sz="1800" dirty="0">
                          <a:latin typeface="Georgia" pitchFamily="18" charset="0"/>
                        </a:rPr>
                        <a:t>A</a:t>
                      </a:r>
                      <a:endParaRPr lang="en-US" sz="1200" dirty="0">
                        <a:latin typeface="Georgia" pitchFamily="18" charset="0"/>
                        <a:ea typeface="Cambria"/>
                        <a:cs typeface="Times New Roman"/>
                      </a:endParaRPr>
                    </a:p>
                  </a:txBody>
                  <a:tcPr marL="68580" marR="68580" marT="0" marB="0"/>
                </a:tc>
                <a:tc>
                  <a:txBody>
                    <a:bodyPr/>
                    <a:lstStyle/>
                    <a:p>
                      <a:pPr marL="0" marR="0" algn="l">
                        <a:lnSpc>
                          <a:spcPct val="150000"/>
                        </a:lnSpc>
                        <a:spcBef>
                          <a:spcPts val="0"/>
                        </a:spcBef>
                        <a:spcAft>
                          <a:spcPts val="0"/>
                        </a:spcAft>
                      </a:pPr>
                      <a:r>
                        <a:rPr lang="en-US" sz="1800">
                          <a:latin typeface="Georgia" pitchFamily="18" charset="0"/>
                        </a:rPr>
                        <a:t>20</a:t>
                      </a:r>
                      <a:endParaRPr lang="en-US" sz="1200">
                        <a:latin typeface="Georgia" pitchFamily="18" charset="0"/>
                        <a:ea typeface="Cambria"/>
                        <a:cs typeface="Times New Roman"/>
                      </a:endParaRPr>
                    </a:p>
                  </a:txBody>
                  <a:tcPr marL="68580" marR="68580" marT="0" marB="0"/>
                </a:tc>
                <a:tc>
                  <a:txBody>
                    <a:bodyPr/>
                    <a:lstStyle/>
                    <a:p>
                      <a:pPr marL="0" marR="0" algn="l">
                        <a:lnSpc>
                          <a:spcPct val="150000"/>
                        </a:lnSpc>
                        <a:spcBef>
                          <a:spcPts val="0"/>
                        </a:spcBef>
                        <a:spcAft>
                          <a:spcPts val="0"/>
                        </a:spcAft>
                      </a:pPr>
                      <a:r>
                        <a:rPr lang="en-US" sz="1800">
                          <a:latin typeface="Georgia" pitchFamily="18" charset="0"/>
                        </a:rPr>
                        <a:t>At-Risk</a:t>
                      </a:r>
                      <a:endParaRPr lang="en-US" sz="1200">
                        <a:latin typeface="Georgia" pitchFamily="18" charset="0"/>
                        <a:ea typeface="Cambria"/>
                        <a:cs typeface="Times New Roman"/>
                      </a:endParaRPr>
                    </a:p>
                  </a:txBody>
                  <a:tcPr marL="68580" marR="68580" marT="0" marB="0"/>
                </a:tc>
                <a:tc>
                  <a:txBody>
                    <a:bodyPr/>
                    <a:lstStyle/>
                    <a:p>
                      <a:pPr marL="0" marR="0" algn="l">
                        <a:lnSpc>
                          <a:spcPct val="150000"/>
                        </a:lnSpc>
                        <a:spcBef>
                          <a:spcPts val="0"/>
                        </a:spcBef>
                        <a:spcAft>
                          <a:spcPts val="0"/>
                        </a:spcAft>
                      </a:pPr>
                      <a:r>
                        <a:rPr lang="en-US" sz="1800">
                          <a:latin typeface="Georgia" pitchFamily="18" charset="0"/>
                        </a:rPr>
                        <a:t>75%</a:t>
                      </a:r>
                      <a:endParaRPr lang="en-US" sz="1200">
                        <a:latin typeface="Georgia" pitchFamily="18" charset="0"/>
                        <a:ea typeface="Cambria"/>
                        <a:cs typeface="Times New Roman"/>
                      </a:endParaRPr>
                    </a:p>
                  </a:txBody>
                  <a:tcPr marL="68580" marR="68580" marT="0" marB="0"/>
                </a:tc>
              </a:tr>
              <a:tr h="517358">
                <a:tc>
                  <a:txBody>
                    <a:bodyPr/>
                    <a:lstStyle/>
                    <a:p>
                      <a:pPr marL="0" marR="0" algn="l">
                        <a:lnSpc>
                          <a:spcPct val="150000"/>
                        </a:lnSpc>
                        <a:spcBef>
                          <a:spcPts val="0"/>
                        </a:spcBef>
                        <a:spcAft>
                          <a:spcPts val="0"/>
                        </a:spcAft>
                      </a:pPr>
                      <a:r>
                        <a:rPr lang="en-US" sz="1800" dirty="0">
                          <a:latin typeface="Georgia" pitchFamily="18" charset="0"/>
                        </a:rPr>
                        <a:t>B</a:t>
                      </a:r>
                      <a:endParaRPr lang="en-US" sz="1200" dirty="0">
                        <a:latin typeface="Georgia" pitchFamily="18" charset="0"/>
                        <a:ea typeface="Cambria"/>
                        <a:cs typeface="Times New Roman"/>
                      </a:endParaRPr>
                    </a:p>
                  </a:txBody>
                  <a:tcPr marL="68580" marR="68580" marT="0" marB="0"/>
                </a:tc>
                <a:tc>
                  <a:txBody>
                    <a:bodyPr/>
                    <a:lstStyle/>
                    <a:p>
                      <a:pPr marL="0" marR="0" algn="l">
                        <a:lnSpc>
                          <a:spcPct val="150000"/>
                        </a:lnSpc>
                        <a:spcBef>
                          <a:spcPts val="0"/>
                        </a:spcBef>
                        <a:spcAft>
                          <a:spcPts val="0"/>
                        </a:spcAft>
                      </a:pPr>
                      <a:r>
                        <a:rPr lang="en-US" sz="1800">
                          <a:latin typeface="Georgia" pitchFamily="18" charset="0"/>
                        </a:rPr>
                        <a:t>37</a:t>
                      </a:r>
                      <a:endParaRPr lang="en-US" sz="1200">
                        <a:latin typeface="Georgia" pitchFamily="18" charset="0"/>
                        <a:ea typeface="Cambria"/>
                        <a:cs typeface="Times New Roman"/>
                      </a:endParaRPr>
                    </a:p>
                  </a:txBody>
                  <a:tcPr marL="68580" marR="68580" marT="0" marB="0"/>
                </a:tc>
                <a:tc>
                  <a:txBody>
                    <a:bodyPr/>
                    <a:lstStyle/>
                    <a:p>
                      <a:pPr marL="0" marR="0" algn="l">
                        <a:lnSpc>
                          <a:spcPct val="150000"/>
                        </a:lnSpc>
                        <a:spcBef>
                          <a:spcPts val="0"/>
                        </a:spcBef>
                        <a:spcAft>
                          <a:spcPts val="0"/>
                        </a:spcAft>
                      </a:pPr>
                      <a:r>
                        <a:rPr lang="en-US" sz="1800">
                          <a:latin typeface="Georgia" pitchFamily="18" charset="0"/>
                        </a:rPr>
                        <a:t>Some Risk</a:t>
                      </a:r>
                      <a:endParaRPr lang="en-US" sz="1200">
                        <a:latin typeface="Georgia" pitchFamily="18" charset="0"/>
                        <a:ea typeface="Cambria"/>
                        <a:cs typeface="Times New Roman"/>
                      </a:endParaRPr>
                    </a:p>
                  </a:txBody>
                  <a:tcPr marL="68580" marR="68580" marT="0" marB="0"/>
                </a:tc>
                <a:tc>
                  <a:txBody>
                    <a:bodyPr/>
                    <a:lstStyle/>
                    <a:p>
                      <a:pPr marL="0" marR="0" algn="l">
                        <a:lnSpc>
                          <a:spcPct val="150000"/>
                        </a:lnSpc>
                        <a:spcBef>
                          <a:spcPts val="0"/>
                        </a:spcBef>
                        <a:spcAft>
                          <a:spcPts val="0"/>
                        </a:spcAft>
                      </a:pPr>
                      <a:r>
                        <a:rPr lang="en-US" sz="1800">
                          <a:latin typeface="Georgia" pitchFamily="18" charset="0"/>
                        </a:rPr>
                        <a:t>95%</a:t>
                      </a:r>
                      <a:endParaRPr lang="en-US" sz="1200">
                        <a:latin typeface="Georgia" pitchFamily="18" charset="0"/>
                        <a:ea typeface="Cambria"/>
                        <a:cs typeface="Times New Roman"/>
                      </a:endParaRPr>
                    </a:p>
                  </a:txBody>
                  <a:tcPr marL="68580" marR="68580" marT="0" marB="0"/>
                </a:tc>
              </a:tr>
              <a:tr h="517358">
                <a:tc>
                  <a:txBody>
                    <a:bodyPr/>
                    <a:lstStyle/>
                    <a:p>
                      <a:pPr marL="0" marR="0" algn="l">
                        <a:lnSpc>
                          <a:spcPct val="150000"/>
                        </a:lnSpc>
                        <a:spcBef>
                          <a:spcPts val="0"/>
                        </a:spcBef>
                        <a:spcAft>
                          <a:spcPts val="0"/>
                        </a:spcAft>
                      </a:pPr>
                      <a:r>
                        <a:rPr lang="en-US" sz="1800" dirty="0">
                          <a:latin typeface="Georgia" pitchFamily="18" charset="0"/>
                        </a:rPr>
                        <a:t>C</a:t>
                      </a:r>
                      <a:endParaRPr lang="en-US" sz="1200" dirty="0">
                        <a:latin typeface="Georgia" pitchFamily="18" charset="0"/>
                        <a:ea typeface="Cambria"/>
                        <a:cs typeface="Times New Roman"/>
                      </a:endParaRPr>
                    </a:p>
                  </a:txBody>
                  <a:tcPr marL="68580" marR="68580" marT="0" marB="0"/>
                </a:tc>
                <a:tc>
                  <a:txBody>
                    <a:bodyPr/>
                    <a:lstStyle/>
                    <a:p>
                      <a:pPr marL="0" marR="0" algn="l">
                        <a:lnSpc>
                          <a:spcPct val="150000"/>
                        </a:lnSpc>
                        <a:spcBef>
                          <a:spcPts val="0"/>
                        </a:spcBef>
                        <a:spcAft>
                          <a:spcPts val="0"/>
                        </a:spcAft>
                      </a:pPr>
                      <a:r>
                        <a:rPr lang="en-US" sz="1800">
                          <a:latin typeface="Georgia" pitchFamily="18" charset="0"/>
                        </a:rPr>
                        <a:t>58</a:t>
                      </a:r>
                      <a:endParaRPr lang="en-US" sz="1200">
                        <a:latin typeface="Georgia" pitchFamily="18" charset="0"/>
                        <a:ea typeface="Cambria"/>
                        <a:cs typeface="Times New Roman"/>
                      </a:endParaRPr>
                    </a:p>
                  </a:txBody>
                  <a:tcPr marL="68580" marR="68580" marT="0" marB="0"/>
                </a:tc>
                <a:tc>
                  <a:txBody>
                    <a:bodyPr/>
                    <a:lstStyle/>
                    <a:p>
                      <a:pPr marL="0" marR="0" algn="l">
                        <a:lnSpc>
                          <a:spcPct val="150000"/>
                        </a:lnSpc>
                        <a:spcBef>
                          <a:spcPts val="0"/>
                        </a:spcBef>
                        <a:spcAft>
                          <a:spcPts val="0"/>
                        </a:spcAft>
                      </a:pPr>
                      <a:r>
                        <a:rPr lang="en-US" sz="1800">
                          <a:latin typeface="Georgia" pitchFamily="18" charset="0"/>
                        </a:rPr>
                        <a:t>Low Risk</a:t>
                      </a:r>
                      <a:endParaRPr lang="en-US" sz="1200">
                        <a:latin typeface="Georgia" pitchFamily="18" charset="0"/>
                        <a:ea typeface="Cambria"/>
                        <a:cs typeface="Times New Roman"/>
                      </a:endParaRPr>
                    </a:p>
                  </a:txBody>
                  <a:tcPr marL="68580" marR="68580" marT="0" marB="0"/>
                </a:tc>
                <a:tc>
                  <a:txBody>
                    <a:bodyPr/>
                    <a:lstStyle/>
                    <a:p>
                      <a:pPr marL="0" marR="0" algn="l">
                        <a:lnSpc>
                          <a:spcPct val="150000"/>
                        </a:lnSpc>
                        <a:spcBef>
                          <a:spcPts val="0"/>
                        </a:spcBef>
                        <a:spcAft>
                          <a:spcPts val="0"/>
                        </a:spcAft>
                      </a:pPr>
                      <a:r>
                        <a:rPr lang="en-US" sz="1800">
                          <a:latin typeface="Georgia" pitchFamily="18" charset="0"/>
                        </a:rPr>
                        <a:t>80%</a:t>
                      </a:r>
                      <a:endParaRPr lang="en-US" sz="1200">
                        <a:latin typeface="Georgia" pitchFamily="18" charset="0"/>
                        <a:ea typeface="Cambria"/>
                        <a:cs typeface="Times New Roman"/>
                      </a:endParaRPr>
                    </a:p>
                  </a:txBody>
                  <a:tcPr marL="68580" marR="68580" marT="0" marB="0"/>
                </a:tc>
              </a:tr>
              <a:tr h="517358">
                <a:tc>
                  <a:txBody>
                    <a:bodyPr/>
                    <a:lstStyle/>
                    <a:p>
                      <a:pPr marL="0" marR="0" algn="l">
                        <a:lnSpc>
                          <a:spcPct val="150000"/>
                        </a:lnSpc>
                        <a:spcBef>
                          <a:spcPts val="0"/>
                        </a:spcBef>
                        <a:spcAft>
                          <a:spcPts val="0"/>
                        </a:spcAft>
                      </a:pPr>
                      <a:r>
                        <a:rPr lang="en-US" sz="1800" dirty="0">
                          <a:latin typeface="Georgia" pitchFamily="18" charset="0"/>
                        </a:rPr>
                        <a:t>D</a:t>
                      </a:r>
                      <a:endParaRPr lang="en-US" sz="1200" dirty="0">
                        <a:latin typeface="Georgia" pitchFamily="18" charset="0"/>
                        <a:ea typeface="Cambria"/>
                        <a:cs typeface="Times New Roman"/>
                      </a:endParaRPr>
                    </a:p>
                  </a:txBody>
                  <a:tcPr marL="68580" marR="68580" marT="0" marB="0"/>
                </a:tc>
                <a:tc>
                  <a:txBody>
                    <a:bodyPr/>
                    <a:lstStyle/>
                    <a:p>
                      <a:pPr marL="0" marR="0" algn="l">
                        <a:lnSpc>
                          <a:spcPct val="150000"/>
                        </a:lnSpc>
                        <a:spcBef>
                          <a:spcPts val="0"/>
                        </a:spcBef>
                        <a:spcAft>
                          <a:spcPts val="0"/>
                        </a:spcAft>
                      </a:pPr>
                      <a:r>
                        <a:rPr lang="en-US" sz="1800" dirty="0">
                          <a:latin typeface="Georgia" pitchFamily="18" charset="0"/>
                        </a:rPr>
                        <a:t>73</a:t>
                      </a:r>
                      <a:endParaRPr lang="en-US" sz="1200" dirty="0">
                        <a:latin typeface="Georgia" pitchFamily="18" charset="0"/>
                        <a:ea typeface="Cambria"/>
                        <a:cs typeface="Times New Roman"/>
                      </a:endParaRPr>
                    </a:p>
                  </a:txBody>
                  <a:tcPr marL="68580" marR="68580" marT="0" marB="0"/>
                </a:tc>
                <a:tc>
                  <a:txBody>
                    <a:bodyPr/>
                    <a:lstStyle/>
                    <a:p>
                      <a:pPr marL="0" marR="0" algn="l">
                        <a:lnSpc>
                          <a:spcPct val="150000"/>
                        </a:lnSpc>
                        <a:spcBef>
                          <a:spcPts val="0"/>
                        </a:spcBef>
                        <a:spcAft>
                          <a:spcPts val="0"/>
                        </a:spcAft>
                      </a:pPr>
                      <a:r>
                        <a:rPr lang="en-US" sz="1800" dirty="0">
                          <a:latin typeface="Georgia" pitchFamily="18" charset="0"/>
                        </a:rPr>
                        <a:t>Low Risk</a:t>
                      </a:r>
                      <a:endParaRPr lang="en-US" sz="1200" dirty="0">
                        <a:latin typeface="Georgia" pitchFamily="18" charset="0"/>
                        <a:ea typeface="Cambria"/>
                        <a:cs typeface="Times New Roman"/>
                      </a:endParaRPr>
                    </a:p>
                  </a:txBody>
                  <a:tcPr marL="68580" marR="68580" marT="0" marB="0"/>
                </a:tc>
                <a:tc>
                  <a:txBody>
                    <a:bodyPr/>
                    <a:lstStyle/>
                    <a:p>
                      <a:pPr marL="0" marR="0" algn="l">
                        <a:lnSpc>
                          <a:spcPct val="150000"/>
                        </a:lnSpc>
                        <a:spcBef>
                          <a:spcPts val="0"/>
                        </a:spcBef>
                        <a:spcAft>
                          <a:spcPts val="0"/>
                        </a:spcAft>
                      </a:pPr>
                      <a:r>
                        <a:rPr lang="en-US" sz="1800" dirty="0">
                          <a:latin typeface="Georgia" pitchFamily="18" charset="0"/>
                        </a:rPr>
                        <a:t>96%</a:t>
                      </a:r>
                      <a:endParaRPr lang="en-US" sz="1200" dirty="0">
                        <a:latin typeface="Georgia" pitchFamily="18" charset="0"/>
                        <a:ea typeface="Cambria"/>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lgn="l" eaLnBrk="1" hangingPunct="1"/>
            <a:r>
              <a:rPr lang="en-US" dirty="0" smtClean="0">
                <a:solidFill>
                  <a:schemeClr val="accent4">
                    <a:lumMod val="75000"/>
                  </a:schemeClr>
                </a:solidFill>
              </a:rPr>
              <a:t>Sorting Activity-You Do</a:t>
            </a:r>
          </a:p>
        </p:txBody>
      </p:sp>
      <p:sp>
        <p:nvSpPr>
          <p:cNvPr id="16387" name="Content Placeholder 2"/>
          <p:cNvSpPr>
            <a:spLocks noGrp="1"/>
          </p:cNvSpPr>
          <p:nvPr>
            <p:ph idx="1"/>
          </p:nvPr>
        </p:nvSpPr>
        <p:spPr>
          <a:xfrm>
            <a:off x="381000" y="1295400"/>
            <a:ext cx="8001000" cy="4525963"/>
          </a:xfrm>
        </p:spPr>
        <p:txBody>
          <a:bodyPr/>
          <a:lstStyle/>
          <a:p>
            <a:pPr eaLnBrk="1" hangingPunct="1"/>
            <a:endParaRPr lang="en-US" b="0" dirty="0" smtClean="0">
              <a:solidFill>
                <a:schemeClr val="bg2">
                  <a:lumMod val="50000"/>
                </a:schemeClr>
              </a:solidFill>
            </a:endParaRPr>
          </a:p>
          <a:p>
            <a:pPr eaLnBrk="1" hangingPunct="1"/>
            <a:r>
              <a:rPr lang="en-US" b="0" dirty="0" smtClean="0">
                <a:solidFill>
                  <a:schemeClr val="bg2">
                    <a:lumMod val="50000"/>
                  </a:schemeClr>
                </a:solidFill>
              </a:rPr>
              <a:t>Based on your profile of scores, in which quadrant would you place your students?</a:t>
            </a:r>
          </a:p>
          <a:p>
            <a:pPr eaLnBrk="1" hangingPunct="1">
              <a:buNone/>
            </a:pPr>
            <a:endParaRPr lang="en-US" b="0" dirty="0" smtClean="0">
              <a:solidFill>
                <a:schemeClr val="bg2">
                  <a:lumMod val="50000"/>
                </a:schemeClr>
              </a:solidFill>
            </a:endParaRPr>
          </a:p>
          <a:p>
            <a:pPr eaLnBrk="1" hangingPunct="1"/>
            <a:r>
              <a:rPr lang="en-US" b="0" dirty="0" smtClean="0">
                <a:solidFill>
                  <a:schemeClr val="bg2">
                    <a:lumMod val="50000"/>
                  </a:schemeClr>
                </a:solidFill>
              </a:rPr>
              <a:t>Explain the “Why” to the group.</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algn="l" eaLnBrk="1" hangingPunct="1"/>
            <a:r>
              <a:rPr lang="en-US" dirty="0" smtClean="0">
                <a:solidFill>
                  <a:schemeClr val="accent4">
                    <a:lumMod val="75000"/>
                  </a:schemeClr>
                </a:solidFill>
              </a:rPr>
              <a:t>Diagnostic Assessment</a:t>
            </a:r>
          </a:p>
        </p:txBody>
      </p:sp>
      <p:sp>
        <p:nvSpPr>
          <p:cNvPr id="17411" name="Content Placeholder 2"/>
          <p:cNvSpPr>
            <a:spLocks noGrp="1"/>
          </p:cNvSpPr>
          <p:nvPr>
            <p:ph idx="1"/>
          </p:nvPr>
        </p:nvSpPr>
        <p:spPr>
          <a:xfrm>
            <a:off x="533400" y="1371600"/>
            <a:ext cx="8001000" cy="3962400"/>
          </a:xfrm>
        </p:spPr>
        <p:txBody>
          <a:bodyPr>
            <a:normAutofit/>
          </a:bodyPr>
          <a:lstStyle/>
          <a:p>
            <a:pPr eaLnBrk="1" hangingPunct="1"/>
            <a:r>
              <a:rPr lang="en-US" b="0" dirty="0" smtClean="0">
                <a:solidFill>
                  <a:schemeClr val="bg2">
                    <a:lumMod val="50000"/>
                  </a:schemeClr>
                </a:solidFill>
              </a:rPr>
              <a:t>If a school does not accurately identify every student in need of intervention, determine why each student is struggling, and place each student in the proper intervention, then all the school’s efforts to design effective interventions will be rendered virtually useless.</a:t>
            </a:r>
          </a:p>
        </p:txBody>
      </p:sp>
      <p:sp>
        <p:nvSpPr>
          <p:cNvPr id="4" name="TextBox 3"/>
          <p:cNvSpPr txBox="1"/>
          <p:nvPr/>
        </p:nvSpPr>
        <p:spPr>
          <a:xfrm>
            <a:off x="304800" y="5780782"/>
            <a:ext cx="6096000" cy="1077218"/>
          </a:xfrm>
          <a:prstGeom prst="rect">
            <a:avLst/>
          </a:prstGeom>
          <a:noFill/>
        </p:spPr>
        <p:txBody>
          <a:bodyPr wrap="square" rtlCol="0">
            <a:spAutoFit/>
          </a:bodyPr>
          <a:lstStyle/>
          <a:p>
            <a:r>
              <a:rPr lang="en-US" sz="1600" dirty="0" err="1" smtClean="0">
                <a:solidFill>
                  <a:schemeClr val="bg2">
                    <a:lumMod val="50000"/>
                  </a:schemeClr>
                </a:solidFill>
                <a:latin typeface="Garamond" pitchFamily="18" charset="0"/>
              </a:rPr>
              <a:t>Buffum</a:t>
            </a:r>
            <a:r>
              <a:rPr lang="en-US" sz="1600" dirty="0" smtClean="0">
                <a:solidFill>
                  <a:schemeClr val="bg2">
                    <a:lumMod val="50000"/>
                  </a:schemeClr>
                </a:solidFill>
                <a:latin typeface="Garamond" pitchFamily="18" charset="0"/>
              </a:rPr>
              <a:t>, Austin, Mike </a:t>
            </a:r>
            <a:r>
              <a:rPr lang="en-US" sz="1600" dirty="0" err="1" smtClean="0">
                <a:solidFill>
                  <a:schemeClr val="bg2">
                    <a:lumMod val="50000"/>
                  </a:schemeClr>
                </a:solidFill>
                <a:latin typeface="Garamond" pitchFamily="18" charset="0"/>
              </a:rPr>
              <a:t>Mattos</a:t>
            </a:r>
            <a:r>
              <a:rPr lang="en-US" sz="1600" dirty="0" smtClean="0">
                <a:solidFill>
                  <a:schemeClr val="bg2">
                    <a:lumMod val="50000"/>
                  </a:schemeClr>
                </a:solidFill>
                <a:latin typeface="Garamond" pitchFamily="18" charset="0"/>
              </a:rPr>
              <a:t>, and Chris Weber. </a:t>
            </a:r>
            <a:r>
              <a:rPr lang="en-US" sz="1600" i="1" dirty="0" smtClean="0">
                <a:solidFill>
                  <a:schemeClr val="bg2">
                    <a:lumMod val="50000"/>
                  </a:schemeClr>
                </a:solidFill>
                <a:latin typeface="Garamond" pitchFamily="18" charset="0"/>
              </a:rPr>
              <a:t>Pyramid Response to Intervention: </a:t>
            </a:r>
            <a:r>
              <a:rPr lang="en-US" sz="1600" i="1" dirty="0" err="1" smtClean="0">
                <a:solidFill>
                  <a:schemeClr val="bg2">
                    <a:lumMod val="50000"/>
                  </a:schemeClr>
                </a:solidFill>
                <a:latin typeface="Garamond" pitchFamily="18" charset="0"/>
              </a:rPr>
              <a:t>RtI</a:t>
            </a:r>
            <a:r>
              <a:rPr lang="en-US" sz="1600" i="1" dirty="0" smtClean="0">
                <a:solidFill>
                  <a:schemeClr val="bg2">
                    <a:lumMod val="50000"/>
                  </a:schemeClr>
                </a:solidFill>
                <a:latin typeface="Garamond" pitchFamily="18" charset="0"/>
              </a:rPr>
              <a:t>, Professional Learning Communities, and How to Respond When Kids Don’t Learn</a:t>
            </a:r>
            <a:r>
              <a:rPr lang="en-US" sz="1600" dirty="0" smtClean="0">
                <a:solidFill>
                  <a:schemeClr val="bg2">
                    <a:lumMod val="50000"/>
                  </a:schemeClr>
                </a:solidFill>
                <a:latin typeface="Garamond" pitchFamily="18" charset="0"/>
              </a:rPr>
              <a:t>. </a:t>
            </a:r>
            <a:r>
              <a:rPr lang="en-US" sz="1600" dirty="0" err="1" smtClean="0">
                <a:solidFill>
                  <a:schemeClr val="bg2">
                    <a:lumMod val="50000"/>
                  </a:schemeClr>
                </a:solidFill>
                <a:latin typeface="Garamond" pitchFamily="18" charset="0"/>
              </a:rPr>
              <a:t>N.p</a:t>
            </a:r>
            <a:r>
              <a:rPr lang="en-US" sz="1600" dirty="0" smtClean="0">
                <a:solidFill>
                  <a:schemeClr val="bg2">
                    <a:lumMod val="50000"/>
                  </a:schemeClr>
                </a:solidFill>
                <a:latin typeface="Garamond" pitchFamily="18" charset="0"/>
              </a:rPr>
              <a:t>.: Solution Tree, 2009. Print.</a:t>
            </a:r>
          </a:p>
          <a:p>
            <a:endParaRPr lang="en-US" sz="1600" dirty="0">
              <a:solidFill>
                <a:schemeClr val="bg2">
                  <a:lumMod val="50000"/>
                </a:schemeClr>
              </a:solidFill>
              <a:latin typeface="Garamond"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normAutofit fontScale="90000"/>
          </a:bodyPr>
          <a:lstStyle/>
          <a:p>
            <a:pPr algn="l" eaLnBrk="1" hangingPunct="1"/>
            <a:r>
              <a:rPr lang="en-US" dirty="0" smtClean="0">
                <a:solidFill>
                  <a:schemeClr val="accent4">
                    <a:lumMod val="75000"/>
                  </a:schemeClr>
                </a:solidFill>
              </a:rPr>
              <a:t>Diagnostic Assessment:  </a:t>
            </a:r>
            <a:br>
              <a:rPr lang="en-US" dirty="0" smtClean="0">
                <a:solidFill>
                  <a:schemeClr val="accent4">
                    <a:lumMod val="75000"/>
                  </a:schemeClr>
                </a:solidFill>
              </a:rPr>
            </a:br>
            <a:r>
              <a:rPr lang="en-US" dirty="0" smtClean="0">
                <a:solidFill>
                  <a:schemeClr val="accent4">
                    <a:lumMod val="75000"/>
                  </a:schemeClr>
                </a:solidFill>
              </a:rPr>
              <a:t>What is it?</a:t>
            </a:r>
          </a:p>
        </p:txBody>
      </p:sp>
      <p:sp>
        <p:nvSpPr>
          <p:cNvPr id="3" name="Content Placeholder 2"/>
          <p:cNvSpPr>
            <a:spLocks noGrp="1"/>
          </p:cNvSpPr>
          <p:nvPr>
            <p:ph idx="1"/>
          </p:nvPr>
        </p:nvSpPr>
        <p:spPr>
          <a:xfrm>
            <a:off x="609600" y="1752600"/>
            <a:ext cx="8153400" cy="4373563"/>
          </a:xfrm>
        </p:spPr>
        <p:txBody>
          <a:bodyPr rtlCol="0">
            <a:normAutofit fontScale="85000" lnSpcReduction="10000"/>
          </a:bodyPr>
          <a:lstStyle/>
          <a:p>
            <a:pPr marL="0" indent="0" eaLnBrk="1" fontAlgn="auto" hangingPunct="1">
              <a:spcAft>
                <a:spcPts val="0"/>
              </a:spcAft>
              <a:buNone/>
              <a:defRPr/>
            </a:pPr>
            <a:r>
              <a:rPr lang="en-US" dirty="0" smtClean="0">
                <a:solidFill>
                  <a:schemeClr val="bg2">
                    <a:lumMod val="50000"/>
                  </a:schemeClr>
                </a:solidFill>
              </a:rPr>
              <a:t>Assessment that provides an in-depth, reliable assessment of targeted skills.  </a:t>
            </a:r>
          </a:p>
          <a:p>
            <a:pPr lvl="1" eaLnBrk="1" fontAlgn="auto" hangingPunct="1">
              <a:lnSpc>
                <a:spcPct val="170000"/>
              </a:lnSpc>
              <a:spcAft>
                <a:spcPts val="0"/>
              </a:spcAft>
              <a:buFont typeface="Arial" pitchFamily="34" charset="0"/>
              <a:buChar char="–"/>
              <a:defRPr/>
            </a:pPr>
            <a:r>
              <a:rPr lang="en-US" i="1" dirty="0" smtClean="0">
                <a:solidFill>
                  <a:schemeClr val="bg2">
                    <a:lumMod val="50000"/>
                  </a:schemeClr>
                </a:solidFill>
              </a:rPr>
              <a:t>Measures an important research-based reading skill</a:t>
            </a:r>
          </a:p>
          <a:p>
            <a:pPr lvl="1" eaLnBrk="1" fontAlgn="auto" hangingPunct="1">
              <a:lnSpc>
                <a:spcPct val="170000"/>
              </a:lnSpc>
              <a:spcAft>
                <a:spcPts val="0"/>
              </a:spcAft>
              <a:buFont typeface="Arial" pitchFamily="34" charset="0"/>
              <a:buChar char="–"/>
              <a:defRPr/>
            </a:pPr>
            <a:r>
              <a:rPr lang="en-US" i="1" dirty="0" smtClean="0">
                <a:solidFill>
                  <a:schemeClr val="bg2">
                    <a:lumMod val="50000"/>
                  </a:schemeClr>
                </a:solidFill>
              </a:rPr>
              <a:t>Quick to administer and score</a:t>
            </a:r>
          </a:p>
          <a:p>
            <a:pPr lvl="1" eaLnBrk="1" fontAlgn="auto" hangingPunct="1">
              <a:lnSpc>
                <a:spcPct val="170000"/>
              </a:lnSpc>
              <a:spcAft>
                <a:spcPts val="0"/>
              </a:spcAft>
              <a:buFont typeface="Arial" pitchFamily="34" charset="0"/>
              <a:buChar char="–"/>
              <a:defRPr/>
            </a:pPr>
            <a:r>
              <a:rPr lang="en-US" i="1" dirty="0" smtClean="0">
                <a:solidFill>
                  <a:schemeClr val="bg2">
                    <a:lumMod val="50000"/>
                  </a:schemeClr>
                </a:solidFill>
              </a:rPr>
              <a:t>Reliable and easy to use</a:t>
            </a:r>
          </a:p>
          <a:p>
            <a:pPr eaLnBrk="1" fontAlgn="auto" hangingPunct="1">
              <a:spcAft>
                <a:spcPts val="0"/>
              </a:spcAft>
              <a:buFont typeface="Arial" pitchFamily="34" charset="0"/>
              <a:buChar char="•"/>
              <a:defRPr/>
            </a:pPr>
            <a:endParaRPr lang="en-US" dirty="0" smtClean="0">
              <a:solidFill>
                <a:schemeClr val="bg2">
                  <a:lumMod val="50000"/>
                </a:schemeClr>
              </a:solidFill>
            </a:endParaRPr>
          </a:p>
          <a:p>
            <a:pPr eaLnBrk="1" fontAlgn="auto" hangingPunct="1">
              <a:spcAft>
                <a:spcPts val="0"/>
              </a:spcAft>
              <a:buFont typeface="Arial" pitchFamily="34" charset="0"/>
              <a:buChar char="•"/>
              <a:defRPr/>
            </a:pPr>
            <a:endParaRPr lang="en-US" dirty="0" smtClean="0">
              <a:solidFill>
                <a:schemeClr val="bg2">
                  <a:lumMod val="50000"/>
                </a:schemeClr>
              </a:solidFill>
            </a:endParaRPr>
          </a:p>
          <a:p>
            <a:pPr eaLnBrk="1" fontAlgn="auto" hangingPunct="1">
              <a:spcAft>
                <a:spcPts val="0"/>
              </a:spcAft>
              <a:buFont typeface="Arial" pitchFamily="34" charset="0"/>
              <a:buChar char="•"/>
              <a:defRPr/>
            </a:pPr>
            <a:endParaRPr lang="en-US" dirty="0" smtClean="0">
              <a:solidFill>
                <a:schemeClr val="bg2">
                  <a:lumMod val="50000"/>
                </a:schemeClr>
              </a:solidFill>
            </a:endParaRPr>
          </a:p>
          <a:p>
            <a:pPr eaLnBrk="1" fontAlgn="auto" hangingPunct="1">
              <a:spcAft>
                <a:spcPts val="0"/>
              </a:spcAft>
              <a:buNone/>
              <a:defRPr/>
            </a:pPr>
            <a:r>
              <a:rPr lang="en-US" sz="1050" dirty="0" smtClean="0">
                <a:solidFill>
                  <a:schemeClr val="bg2">
                    <a:lumMod val="50000"/>
                  </a:schemeClr>
                </a:solidFill>
              </a:rPr>
              <a:t>The Colorado Department of Education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rtlCol="0">
            <a:normAutofit fontScale="90000"/>
          </a:bodyPr>
          <a:lstStyle/>
          <a:p>
            <a:pPr algn="l" eaLnBrk="1" fontAlgn="auto" hangingPunct="1">
              <a:spcAft>
                <a:spcPts val="0"/>
              </a:spcAft>
              <a:defRPr/>
            </a:pPr>
            <a:r>
              <a:rPr lang="en-US" sz="4100" dirty="0" smtClean="0">
                <a:solidFill>
                  <a:schemeClr val="accent4">
                    <a:lumMod val="75000"/>
                  </a:schemeClr>
                </a:solidFill>
                <a:cs typeface="Arial" charset="0"/>
              </a:rPr>
              <a:t>Diagnostic Assessment:  </a:t>
            </a:r>
            <a:br>
              <a:rPr lang="en-US" sz="4100" dirty="0" smtClean="0">
                <a:solidFill>
                  <a:schemeClr val="accent4">
                    <a:lumMod val="75000"/>
                  </a:schemeClr>
                </a:solidFill>
                <a:cs typeface="Arial" charset="0"/>
              </a:rPr>
            </a:br>
            <a:r>
              <a:rPr lang="en-US" sz="4100" dirty="0" smtClean="0">
                <a:solidFill>
                  <a:schemeClr val="accent4">
                    <a:lumMod val="75000"/>
                  </a:schemeClr>
                </a:solidFill>
                <a:cs typeface="Arial" charset="0"/>
              </a:rPr>
              <a:t>What is its purpose?</a:t>
            </a:r>
          </a:p>
        </p:txBody>
      </p:sp>
      <p:sp>
        <p:nvSpPr>
          <p:cNvPr id="19459" name="Rectangle 3"/>
          <p:cNvSpPr>
            <a:spLocks noGrp="1" noChangeArrowheads="1"/>
          </p:cNvSpPr>
          <p:nvPr>
            <p:ph idx="1"/>
          </p:nvPr>
        </p:nvSpPr>
        <p:spPr>
          <a:xfrm>
            <a:off x="609600" y="1981200"/>
            <a:ext cx="8534400" cy="4267199"/>
          </a:xfrm>
        </p:spPr>
        <p:txBody>
          <a:bodyPr>
            <a:normAutofit/>
          </a:bodyPr>
          <a:lstStyle/>
          <a:p>
            <a:pPr eaLnBrk="1" hangingPunct="1"/>
            <a:r>
              <a:rPr lang="en-US" sz="2400" b="0" dirty="0" smtClean="0">
                <a:solidFill>
                  <a:schemeClr val="bg2">
                    <a:lumMod val="50000"/>
                  </a:schemeClr>
                </a:solidFill>
              </a:rPr>
              <a:t>Digging Deeper</a:t>
            </a:r>
          </a:p>
          <a:p>
            <a:pPr eaLnBrk="1" hangingPunct="1"/>
            <a:r>
              <a:rPr lang="en-US" sz="2400" b="0" dirty="0" smtClean="0">
                <a:solidFill>
                  <a:schemeClr val="bg2">
                    <a:lumMod val="50000"/>
                  </a:schemeClr>
                </a:solidFill>
              </a:rPr>
              <a:t>To offer more reliable information about a student’s academic needs that can be used to help plan more powerful instruction or interventions.</a:t>
            </a:r>
            <a:endParaRPr lang="en-US" sz="2400" b="0" dirty="0" smtClean="0">
              <a:solidFill>
                <a:schemeClr val="bg2">
                  <a:lumMod val="50000"/>
                </a:schemeClr>
              </a:solidFill>
              <a:cs typeface="Arial" charset="0"/>
            </a:endParaRPr>
          </a:p>
          <a:p>
            <a:pPr eaLnBrk="1" hangingPunct="1">
              <a:lnSpc>
                <a:spcPct val="80000"/>
              </a:lnSpc>
            </a:pPr>
            <a:r>
              <a:rPr lang="en-US" sz="2400" b="0" dirty="0" smtClean="0">
                <a:solidFill>
                  <a:schemeClr val="bg2">
                    <a:lumMod val="50000"/>
                  </a:schemeClr>
                </a:solidFill>
                <a:cs typeface="Arial" charset="0"/>
              </a:rPr>
              <a:t>Validate student performance</a:t>
            </a:r>
          </a:p>
          <a:p>
            <a:pPr eaLnBrk="1" hangingPunct="1">
              <a:lnSpc>
                <a:spcPct val="80000"/>
              </a:lnSpc>
            </a:pPr>
            <a:endParaRPr lang="en-US" sz="2400" b="0" dirty="0" smtClean="0">
              <a:solidFill>
                <a:schemeClr val="bg2">
                  <a:lumMod val="50000"/>
                </a:schemeClr>
              </a:solidFill>
              <a:cs typeface="Arial" charset="0"/>
            </a:endParaRPr>
          </a:p>
          <a:p>
            <a:pPr eaLnBrk="1" hangingPunct="1">
              <a:lnSpc>
                <a:spcPct val="80000"/>
              </a:lnSpc>
              <a:buNone/>
            </a:pPr>
            <a:endParaRPr lang="en-US" sz="2400" b="0" dirty="0" smtClean="0">
              <a:solidFill>
                <a:schemeClr val="bg2">
                  <a:lumMod val="50000"/>
                </a:schemeClr>
              </a:solidFill>
              <a:cs typeface="Arial" charset="0"/>
            </a:endParaRPr>
          </a:p>
          <a:p>
            <a:pPr eaLnBrk="1" hangingPunct="1">
              <a:lnSpc>
                <a:spcPct val="80000"/>
              </a:lnSpc>
              <a:buNone/>
            </a:pPr>
            <a:endParaRPr lang="en-US" sz="2400" b="0" dirty="0" smtClean="0">
              <a:solidFill>
                <a:schemeClr val="bg2">
                  <a:lumMod val="50000"/>
                </a:schemeClr>
              </a:solidFill>
              <a:cs typeface="Arial" charset="0"/>
            </a:endParaRPr>
          </a:p>
          <a:p>
            <a:pPr eaLnBrk="1" hangingPunct="1">
              <a:lnSpc>
                <a:spcPct val="80000"/>
              </a:lnSpc>
              <a:buFont typeface="Arial" charset="0"/>
              <a:buNone/>
            </a:pPr>
            <a:r>
              <a:rPr lang="en-US" sz="1600" b="0" dirty="0" smtClean="0">
                <a:solidFill>
                  <a:schemeClr val="bg2">
                    <a:lumMod val="50000"/>
                  </a:schemeClr>
                </a:solidFill>
                <a:cs typeface="Arial" charset="0"/>
              </a:rPr>
              <a:t>MIBLSI: Intensive Reading Support </a:t>
            </a:r>
            <a:r>
              <a:rPr lang="en-US" sz="1600" b="0" dirty="0" smtClean="0">
                <a:solidFill>
                  <a:schemeClr val="bg2">
                    <a:lumMod val="50000"/>
                  </a:schemeClr>
                </a:solidFill>
              </a:rPr>
              <a:t>The Colorado Department of Education</a:t>
            </a:r>
          </a:p>
          <a:p>
            <a:pPr eaLnBrk="1" hangingPunct="1">
              <a:lnSpc>
                <a:spcPct val="80000"/>
              </a:lnSpc>
              <a:buFont typeface="Arial" charset="0"/>
              <a:buNone/>
            </a:pPr>
            <a:endParaRPr lang="en-US" sz="1800" b="0" dirty="0" smtClean="0">
              <a:solidFill>
                <a:schemeClr val="bg2">
                  <a:lumMod val="50000"/>
                </a:schemeClr>
              </a:solidFill>
              <a:cs typeface="Arial"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Content Placeholder 2"/>
          <p:cNvSpPr>
            <a:spLocks noGrp="1"/>
          </p:cNvSpPr>
          <p:nvPr>
            <p:ph idx="1"/>
          </p:nvPr>
        </p:nvSpPr>
        <p:spPr>
          <a:xfrm>
            <a:off x="228600" y="1295401"/>
            <a:ext cx="8610600" cy="4343400"/>
          </a:xfrm>
        </p:spPr>
        <p:txBody>
          <a:bodyPr rtlCol="0">
            <a:normAutofit lnSpcReduction="10000"/>
          </a:bodyPr>
          <a:lstStyle/>
          <a:p>
            <a:pPr eaLnBrk="1" fontAlgn="auto" hangingPunct="1">
              <a:spcAft>
                <a:spcPts val="0"/>
              </a:spcAft>
              <a:buFontTx/>
              <a:buNone/>
              <a:defRPr/>
            </a:pPr>
            <a:r>
              <a:rPr lang="en-US" sz="4300" dirty="0" smtClean="0">
                <a:solidFill>
                  <a:schemeClr val="accent6">
                    <a:lumMod val="60000"/>
                    <a:lumOff val="40000"/>
                  </a:schemeClr>
                </a:solidFill>
              </a:rPr>
              <a:t>“</a:t>
            </a:r>
            <a:r>
              <a:rPr lang="en-US" sz="4300" dirty="0" smtClean="0">
                <a:solidFill>
                  <a:schemeClr val="accent6">
                    <a:lumMod val="60000"/>
                    <a:lumOff val="40000"/>
                  </a:schemeClr>
                </a:solidFill>
                <a:cs typeface="Arial" charset="0"/>
              </a:rPr>
              <a:t>When a student fails to learn, it is a signal that the interaction of curriculum, instruction, and student has somehow broken down.”</a:t>
            </a:r>
          </a:p>
          <a:p>
            <a:pPr eaLnBrk="1" fontAlgn="auto" hangingPunct="1">
              <a:spcAft>
                <a:spcPts val="0"/>
              </a:spcAft>
              <a:buFontTx/>
              <a:buNone/>
              <a:defRPr/>
            </a:pPr>
            <a:r>
              <a:rPr lang="en-US" dirty="0" smtClean="0">
                <a:solidFill>
                  <a:schemeClr val="accent6">
                    <a:lumMod val="60000"/>
                    <a:lumOff val="40000"/>
                  </a:schemeClr>
                </a:solidFill>
              </a:rPr>
              <a:t>	</a:t>
            </a:r>
            <a:r>
              <a:rPr lang="en-US" sz="2300" i="1" dirty="0" smtClean="0">
                <a:solidFill>
                  <a:schemeClr val="accent6">
                    <a:lumMod val="60000"/>
                    <a:lumOff val="40000"/>
                  </a:schemeClr>
                </a:solidFill>
                <a:cs typeface="Arial" charset="0"/>
              </a:rPr>
              <a:t>Dr. Ken Howell</a:t>
            </a:r>
          </a:p>
          <a:p>
            <a:pPr eaLnBrk="1" fontAlgn="auto" hangingPunct="1">
              <a:spcAft>
                <a:spcPts val="0"/>
              </a:spcAft>
              <a:buFontTx/>
              <a:buNone/>
              <a:defRPr/>
            </a:pPr>
            <a:endParaRPr lang="en-US" sz="2300" i="1" dirty="0" smtClean="0">
              <a:solidFill>
                <a:schemeClr val="accent6">
                  <a:lumMod val="60000"/>
                  <a:lumOff val="40000"/>
                </a:schemeClr>
              </a:solidFill>
              <a:cs typeface="Arial" charset="0"/>
            </a:endParaRPr>
          </a:p>
          <a:p>
            <a:pPr eaLnBrk="1" fontAlgn="auto" hangingPunct="1">
              <a:spcAft>
                <a:spcPts val="0"/>
              </a:spcAft>
              <a:buFontTx/>
              <a:buNone/>
              <a:defRPr/>
            </a:pPr>
            <a:r>
              <a:rPr lang="en-US" sz="1600" i="1" dirty="0" smtClean="0">
                <a:solidFill>
                  <a:schemeClr val="accent6">
                    <a:lumMod val="60000"/>
                    <a:lumOff val="40000"/>
                  </a:schemeClr>
                </a:solidFill>
              </a:rPr>
              <a:t>					</a:t>
            </a:r>
          </a:p>
        </p:txBody>
      </p:sp>
      <p:sp>
        <p:nvSpPr>
          <p:cNvPr id="4" name="TextBox 3"/>
          <p:cNvSpPr txBox="1"/>
          <p:nvPr/>
        </p:nvSpPr>
        <p:spPr>
          <a:xfrm>
            <a:off x="381000" y="5410201"/>
            <a:ext cx="5791200" cy="1200329"/>
          </a:xfrm>
          <a:prstGeom prst="rect">
            <a:avLst/>
          </a:prstGeom>
          <a:noFill/>
        </p:spPr>
        <p:txBody>
          <a:bodyPr wrap="square" rtlCol="0">
            <a:spAutoFit/>
          </a:bodyPr>
          <a:lstStyle/>
          <a:p>
            <a:r>
              <a:rPr lang="en-US" sz="1800" i="1" dirty="0" smtClean="0">
                <a:solidFill>
                  <a:schemeClr val="accent6">
                    <a:lumMod val="60000"/>
                    <a:lumOff val="40000"/>
                  </a:schemeClr>
                </a:solidFill>
                <a:latin typeface="Georgia" pitchFamily="18" charset="0"/>
              </a:rPr>
              <a:t>Howell, Fox &amp; Morehead (2003) Curriculum-Based Evaluation: Teaching and Decision Making, 2</a:t>
            </a:r>
            <a:r>
              <a:rPr lang="en-US" sz="1800" i="1" baseline="30000" dirty="0" smtClean="0">
                <a:solidFill>
                  <a:schemeClr val="accent6">
                    <a:lumMod val="60000"/>
                    <a:lumOff val="40000"/>
                  </a:schemeClr>
                </a:solidFill>
                <a:latin typeface="Georgia" pitchFamily="18" charset="0"/>
              </a:rPr>
              <a:t>nd</a:t>
            </a:r>
            <a:r>
              <a:rPr lang="en-US" sz="1800" i="1" dirty="0" smtClean="0">
                <a:solidFill>
                  <a:schemeClr val="accent6">
                    <a:lumMod val="60000"/>
                    <a:lumOff val="40000"/>
                  </a:schemeClr>
                </a:solidFill>
                <a:latin typeface="Georgia" pitchFamily="18" charset="0"/>
              </a:rPr>
              <a:t> edition</a:t>
            </a:r>
            <a:endParaRPr lang="en-US" sz="1800" i="1" dirty="0" smtClean="0">
              <a:solidFill>
                <a:schemeClr val="accent6">
                  <a:lumMod val="60000"/>
                  <a:lumOff val="40000"/>
                </a:schemeClr>
              </a:solidFill>
              <a:latin typeface="Georgia" pitchFamily="18" charset="0"/>
              <a:cs typeface="Arial" charset="0"/>
            </a:endParaRPr>
          </a:p>
          <a:p>
            <a:endParaRPr lang="en-US" dirty="0">
              <a:latin typeface="Georgia"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381000" y="533400"/>
            <a:ext cx="8763000" cy="762000"/>
          </a:xfrm>
        </p:spPr>
        <p:txBody>
          <a:bodyPr/>
          <a:lstStyle/>
          <a:p>
            <a:pPr algn="l" eaLnBrk="1" hangingPunct="1"/>
            <a:r>
              <a:rPr lang="en-US" dirty="0" smtClean="0">
                <a:solidFill>
                  <a:schemeClr val="accent4">
                    <a:lumMod val="75000"/>
                  </a:schemeClr>
                </a:solidFill>
              </a:rPr>
              <a:t>Agenda</a:t>
            </a:r>
          </a:p>
        </p:txBody>
      </p:sp>
      <p:sp>
        <p:nvSpPr>
          <p:cNvPr id="3" name="Content Placeholder 2"/>
          <p:cNvSpPr>
            <a:spLocks noGrp="1"/>
          </p:cNvSpPr>
          <p:nvPr>
            <p:ph idx="1"/>
          </p:nvPr>
        </p:nvSpPr>
        <p:spPr>
          <a:xfrm>
            <a:off x="838200" y="1600200"/>
            <a:ext cx="8001000" cy="4419600"/>
          </a:xfrm>
        </p:spPr>
        <p:txBody>
          <a:bodyPr rtlCol="0">
            <a:noAutofit/>
          </a:bodyPr>
          <a:lstStyle/>
          <a:p>
            <a:pPr eaLnBrk="1" fontAlgn="auto" hangingPunct="1">
              <a:spcAft>
                <a:spcPts val="0"/>
              </a:spcAft>
              <a:buNone/>
              <a:defRPr/>
            </a:pPr>
            <a:r>
              <a:rPr lang="en-US" sz="2800" dirty="0" smtClean="0">
                <a:solidFill>
                  <a:schemeClr val="bg2">
                    <a:lumMod val="50000"/>
                  </a:schemeClr>
                </a:solidFill>
              </a:rPr>
              <a:t>1.  Universal Screener Review  </a:t>
            </a:r>
          </a:p>
          <a:p>
            <a:pPr eaLnBrk="1" fontAlgn="auto" hangingPunct="1">
              <a:spcAft>
                <a:spcPts val="0"/>
              </a:spcAft>
              <a:buNone/>
              <a:defRPr/>
            </a:pPr>
            <a:r>
              <a:rPr lang="en-US" sz="2800" dirty="0" smtClean="0">
                <a:solidFill>
                  <a:schemeClr val="bg2">
                    <a:lumMod val="50000"/>
                  </a:schemeClr>
                </a:solidFill>
              </a:rPr>
              <a:t>2.  Sorting  Activity</a:t>
            </a:r>
          </a:p>
          <a:p>
            <a:pPr eaLnBrk="1" fontAlgn="auto" hangingPunct="1">
              <a:spcAft>
                <a:spcPts val="0"/>
              </a:spcAft>
              <a:buAutoNum type="arabicPeriod" startAt="3"/>
              <a:defRPr/>
            </a:pPr>
            <a:r>
              <a:rPr lang="en-US" sz="2800" dirty="0" smtClean="0">
                <a:solidFill>
                  <a:schemeClr val="bg2">
                    <a:lumMod val="50000"/>
                  </a:schemeClr>
                </a:solidFill>
              </a:rPr>
              <a:t> Diagnostic Assessment</a:t>
            </a:r>
          </a:p>
          <a:p>
            <a:pPr eaLnBrk="1" fontAlgn="auto" hangingPunct="1">
              <a:spcAft>
                <a:spcPts val="0"/>
              </a:spcAft>
              <a:buAutoNum type="arabicPeriod" startAt="3"/>
              <a:defRPr/>
            </a:pPr>
            <a:r>
              <a:rPr lang="en-US" sz="2800" dirty="0" smtClean="0">
                <a:solidFill>
                  <a:schemeClr val="bg2">
                    <a:lumMod val="50000"/>
                  </a:schemeClr>
                </a:solidFill>
              </a:rPr>
              <a:t> Examples of Diagnostic Tools</a:t>
            </a:r>
          </a:p>
          <a:p>
            <a:pPr marL="457200" indent="-457200" eaLnBrk="1" fontAlgn="auto" hangingPunct="1">
              <a:spcAft>
                <a:spcPts val="0"/>
              </a:spcAft>
              <a:buAutoNum type="arabicPeriod" startAt="3"/>
              <a:defRPr/>
            </a:pPr>
            <a:r>
              <a:rPr lang="en-US" sz="2800" dirty="0" smtClean="0">
                <a:solidFill>
                  <a:schemeClr val="bg2">
                    <a:lumMod val="50000"/>
                  </a:schemeClr>
                </a:solidFill>
              </a:rPr>
              <a:t>Practice administration of diagnostic    testing</a:t>
            </a:r>
          </a:p>
          <a:p>
            <a:pPr eaLnBrk="1" fontAlgn="auto" hangingPunct="1">
              <a:spcAft>
                <a:spcPts val="0"/>
              </a:spcAft>
              <a:buAutoNum type="arabicPeriod" startAt="3"/>
              <a:defRPr/>
            </a:pPr>
            <a:r>
              <a:rPr lang="en-US" sz="2800" dirty="0" smtClean="0">
                <a:solidFill>
                  <a:schemeClr val="bg2">
                    <a:lumMod val="50000"/>
                  </a:schemeClr>
                </a:solidFill>
              </a:rPr>
              <a:t>Interventions based on sorting and diagnostic testing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algn="l" eaLnBrk="1" hangingPunct="1"/>
            <a:r>
              <a:rPr lang="en-US" dirty="0" smtClean="0">
                <a:solidFill>
                  <a:schemeClr val="accent4">
                    <a:lumMod val="75000"/>
                  </a:schemeClr>
                </a:solidFill>
              </a:rPr>
              <a:t>Think Pair Table-Share</a:t>
            </a:r>
          </a:p>
        </p:txBody>
      </p:sp>
      <p:sp>
        <p:nvSpPr>
          <p:cNvPr id="21507" name="Content Placeholder 2"/>
          <p:cNvSpPr>
            <a:spLocks noGrp="1"/>
          </p:cNvSpPr>
          <p:nvPr>
            <p:ph idx="1"/>
          </p:nvPr>
        </p:nvSpPr>
        <p:spPr>
          <a:xfrm>
            <a:off x="533400" y="1600200"/>
            <a:ext cx="8153400" cy="4525963"/>
          </a:xfrm>
        </p:spPr>
        <p:txBody>
          <a:bodyPr/>
          <a:lstStyle/>
          <a:p>
            <a:pPr eaLnBrk="1" hangingPunct="1"/>
            <a:r>
              <a:rPr lang="en-US" b="0" dirty="0" smtClean="0">
                <a:solidFill>
                  <a:schemeClr val="bg2">
                    <a:lumMod val="50000"/>
                  </a:schemeClr>
                </a:solidFill>
              </a:rPr>
              <a:t>What diagnostic assessments are you currently using?</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3"/>
          <p:cNvSpPr>
            <a:spLocks noGrp="1"/>
          </p:cNvSpPr>
          <p:nvPr>
            <p:ph type="title"/>
          </p:nvPr>
        </p:nvSpPr>
        <p:spPr/>
        <p:txBody>
          <a:bodyPr>
            <a:normAutofit fontScale="90000"/>
          </a:bodyPr>
          <a:lstStyle/>
          <a:p>
            <a:pPr algn="l" eaLnBrk="1" hangingPunct="1"/>
            <a:r>
              <a:rPr lang="en-US" dirty="0" smtClean="0">
                <a:solidFill>
                  <a:schemeClr val="accent4">
                    <a:lumMod val="75000"/>
                  </a:schemeClr>
                </a:solidFill>
              </a:rPr>
              <a:t>Examples of Diagnostic Tools</a:t>
            </a:r>
          </a:p>
        </p:txBody>
      </p:sp>
      <p:sp>
        <p:nvSpPr>
          <p:cNvPr id="22531" name="Content Placeholder 4"/>
          <p:cNvSpPr>
            <a:spLocks noGrp="1"/>
          </p:cNvSpPr>
          <p:nvPr>
            <p:ph idx="1"/>
          </p:nvPr>
        </p:nvSpPr>
        <p:spPr>
          <a:xfrm>
            <a:off x="685800" y="1371601"/>
            <a:ext cx="8229600" cy="4724400"/>
          </a:xfrm>
        </p:spPr>
        <p:txBody>
          <a:bodyPr>
            <a:normAutofit fontScale="92500" lnSpcReduction="20000"/>
          </a:bodyPr>
          <a:lstStyle/>
          <a:p>
            <a:pPr marL="58738" indent="-58738" eaLnBrk="1" hangingPunct="1">
              <a:lnSpc>
                <a:spcPct val="120000"/>
              </a:lnSpc>
              <a:spcBef>
                <a:spcPts val="0"/>
              </a:spcBef>
              <a:buNone/>
            </a:pPr>
            <a:r>
              <a:rPr lang="en-US" b="1" dirty="0" smtClean="0">
                <a:solidFill>
                  <a:schemeClr val="bg2">
                    <a:lumMod val="50000"/>
                  </a:schemeClr>
                </a:solidFill>
              </a:rPr>
              <a:t>Emergent Literacy Survey from Houghton Mifflin Assesses:</a:t>
            </a:r>
          </a:p>
          <a:p>
            <a:pPr marL="58738" indent="-58738" eaLnBrk="1" hangingPunct="1">
              <a:lnSpc>
                <a:spcPct val="120000"/>
              </a:lnSpc>
              <a:spcBef>
                <a:spcPts val="0"/>
              </a:spcBef>
              <a:buNone/>
            </a:pPr>
            <a:endParaRPr lang="en-US" b="1" dirty="0" smtClean="0">
              <a:solidFill>
                <a:schemeClr val="bg2">
                  <a:lumMod val="50000"/>
                </a:schemeClr>
              </a:solidFill>
            </a:endParaRPr>
          </a:p>
          <a:p>
            <a:pPr marL="574675" indent="-176213"/>
            <a:r>
              <a:rPr lang="en-US" dirty="0" smtClean="0">
                <a:solidFill>
                  <a:schemeClr val="bg2">
                    <a:lumMod val="50000"/>
                  </a:schemeClr>
                </a:solidFill>
              </a:rPr>
              <a:t> </a:t>
            </a:r>
            <a:r>
              <a:rPr lang="en-US" b="0" dirty="0" smtClean="0">
                <a:solidFill>
                  <a:schemeClr val="bg2">
                    <a:lumMod val="50000"/>
                  </a:schemeClr>
                </a:solidFill>
              </a:rPr>
              <a:t>Rhyme Recognition</a:t>
            </a:r>
          </a:p>
          <a:p>
            <a:pPr marL="574675" indent="-176213"/>
            <a:r>
              <a:rPr lang="en-US" b="0" dirty="0" smtClean="0">
                <a:solidFill>
                  <a:schemeClr val="bg2">
                    <a:lumMod val="50000"/>
                  </a:schemeClr>
                </a:solidFill>
              </a:rPr>
              <a:t> Beginning Sound Recognition</a:t>
            </a:r>
          </a:p>
          <a:p>
            <a:pPr marL="574675" indent="-176213"/>
            <a:r>
              <a:rPr lang="en-US" b="0" dirty="0" smtClean="0">
                <a:solidFill>
                  <a:schemeClr val="bg2">
                    <a:lumMod val="50000"/>
                  </a:schemeClr>
                </a:solidFill>
              </a:rPr>
              <a:t> Blending Onset &amp; Rimes</a:t>
            </a:r>
          </a:p>
          <a:p>
            <a:pPr marL="574675" indent="-176213"/>
            <a:r>
              <a:rPr lang="en-US" b="0" dirty="0" smtClean="0">
                <a:solidFill>
                  <a:schemeClr val="bg2">
                    <a:lumMod val="50000"/>
                  </a:schemeClr>
                </a:solidFill>
              </a:rPr>
              <a:t> Concepts of Print</a:t>
            </a:r>
          </a:p>
          <a:p>
            <a:pPr marL="574675" indent="-176213"/>
            <a:r>
              <a:rPr lang="en-US" b="0" dirty="0" smtClean="0">
                <a:solidFill>
                  <a:schemeClr val="bg2">
                    <a:lumMod val="50000"/>
                  </a:schemeClr>
                </a:solidFill>
              </a:rPr>
              <a:t> Letter Naming</a:t>
            </a:r>
          </a:p>
          <a:p>
            <a:pPr marL="574675" indent="-176213"/>
            <a:r>
              <a:rPr lang="en-US" b="0" dirty="0" smtClean="0">
                <a:solidFill>
                  <a:schemeClr val="bg2">
                    <a:lumMod val="50000"/>
                  </a:schemeClr>
                </a:solidFill>
              </a:rPr>
              <a:t> Word recognition</a:t>
            </a:r>
          </a:p>
          <a:p>
            <a:pPr marL="574675" indent="-176213"/>
            <a:r>
              <a:rPr lang="en-US" b="0" dirty="0" smtClean="0">
                <a:solidFill>
                  <a:schemeClr val="bg2">
                    <a:lumMod val="50000"/>
                  </a:schemeClr>
                </a:solidFill>
              </a:rPr>
              <a:t> Sentence Dictation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Title 1"/>
          <p:cNvSpPr>
            <a:spLocks noGrp="1"/>
          </p:cNvSpPr>
          <p:nvPr>
            <p:ph type="title"/>
          </p:nvPr>
        </p:nvSpPr>
        <p:spPr>
          <a:xfrm>
            <a:off x="533400" y="304800"/>
            <a:ext cx="8229600" cy="1524000"/>
          </a:xfrm>
        </p:spPr>
        <p:txBody>
          <a:bodyPr rtlCol="0">
            <a:noAutofit/>
          </a:bodyPr>
          <a:lstStyle/>
          <a:p>
            <a:pPr algn="l" eaLnBrk="1" fontAlgn="auto" hangingPunct="1">
              <a:spcAft>
                <a:spcPts val="0"/>
              </a:spcAft>
              <a:defRPr/>
            </a:pPr>
            <a:r>
              <a:rPr lang="en-US" sz="4000" dirty="0" smtClean="0">
                <a:solidFill>
                  <a:schemeClr val="accent4">
                    <a:lumMod val="75000"/>
                  </a:schemeClr>
                </a:solidFill>
              </a:rPr>
              <a:t>Examples of Diagnostic Tools Cont. </a:t>
            </a:r>
            <a:br>
              <a:rPr lang="en-US" sz="4000" dirty="0" smtClean="0">
                <a:solidFill>
                  <a:schemeClr val="accent4">
                    <a:lumMod val="75000"/>
                  </a:schemeClr>
                </a:solidFill>
              </a:rPr>
            </a:br>
            <a:endParaRPr lang="en-US" sz="4000" dirty="0" smtClean="0">
              <a:solidFill>
                <a:schemeClr val="accent4">
                  <a:lumMod val="75000"/>
                </a:schemeClr>
              </a:solidFill>
            </a:endParaRPr>
          </a:p>
        </p:txBody>
      </p:sp>
      <p:sp>
        <p:nvSpPr>
          <p:cNvPr id="114691" name="Content Placeholder 2"/>
          <p:cNvSpPr>
            <a:spLocks noGrp="1"/>
          </p:cNvSpPr>
          <p:nvPr>
            <p:ph idx="1"/>
          </p:nvPr>
        </p:nvSpPr>
        <p:spPr>
          <a:xfrm>
            <a:off x="609600" y="1524000"/>
            <a:ext cx="8305800" cy="4602163"/>
          </a:xfrm>
        </p:spPr>
        <p:txBody>
          <a:bodyPr rtlCol="0">
            <a:noAutofit/>
          </a:bodyPr>
          <a:lstStyle/>
          <a:p>
            <a:pPr marL="58738" indent="-58738" eaLnBrk="1" hangingPunct="1">
              <a:lnSpc>
                <a:spcPct val="120000"/>
              </a:lnSpc>
              <a:spcBef>
                <a:spcPts val="0"/>
              </a:spcBef>
              <a:buFont typeface="Arial" charset="0"/>
              <a:buNone/>
              <a:defRPr/>
            </a:pPr>
            <a:r>
              <a:rPr lang="en-US" sz="1600" b="1" dirty="0" smtClean="0">
                <a:solidFill>
                  <a:schemeClr val="bg2">
                    <a:lumMod val="50000"/>
                  </a:schemeClr>
                </a:solidFill>
              </a:rPr>
              <a:t>Diagnostic Decoding Surveys from </a:t>
            </a:r>
            <a:r>
              <a:rPr lang="en-US" sz="1600" b="1" i="1" dirty="0" smtClean="0">
                <a:solidFill>
                  <a:schemeClr val="bg2">
                    <a:lumMod val="50000"/>
                  </a:schemeClr>
                </a:solidFill>
              </a:rPr>
              <a:t>Really Great Reading</a:t>
            </a:r>
            <a:r>
              <a:rPr lang="en-US" sz="1600" b="1" dirty="0" smtClean="0">
                <a:solidFill>
                  <a:schemeClr val="bg2">
                    <a:lumMod val="50000"/>
                  </a:schemeClr>
                </a:solidFill>
              </a:rPr>
              <a:t> (Free)</a:t>
            </a:r>
          </a:p>
          <a:p>
            <a:pPr lvl="1">
              <a:defRPr/>
            </a:pPr>
            <a:r>
              <a:rPr lang="en-US" sz="1800" dirty="0" smtClean="0">
                <a:solidFill>
                  <a:schemeClr val="bg2">
                    <a:lumMod val="50000"/>
                  </a:schemeClr>
                </a:solidFill>
                <a:latin typeface="Garamond" pitchFamily="18" charset="0"/>
              </a:rPr>
              <a:t>Really Great Reading (www.rgrco.com)</a:t>
            </a:r>
          </a:p>
          <a:p>
            <a:pPr lvl="1">
              <a:defRPr/>
            </a:pPr>
            <a:r>
              <a:rPr lang="en-US" sz="1800" dirty="0" smtClean="0">
                <a:solidFill>
                  <a:schemeClr val="bg2">
                    <a:lumMod val="50000"/>
                  </a:schemeClr>
                </a:solidFill>
                <a:latin typeface="Garamond" pitchFamily="18" charset="0"/>
              </a:rPr>
              <a:t>For students with decoding weakness, the surveys can be used to identify which skills have been mastered and which are weak.</a:t>
            </a:r>
          </a:p>
          <a:p>
            <a:pPr lvl="1">
              <a:defRPr/>
            </a:pPr>
            <a:r>
              <a:rPr lang="en-US" sz="1800" dirty="0" smtClean="0">
                <a:solidFill>
                  <a:schemeClr val="bg2">
                    <a:lumMod val="50000"/>
                  </a:schemeClr>
                </a:solidFill>
                <a:latin typeface="Garamond" pitchFamily="18" charset="0"/>
              </a:rPr>
              <a:t>Beginning </a:t>
            </a:r>
          </a:p>
          <a:p>
            <a:pPr lvl="2">
              <a:defRPr/>
            </a:pPr>
            <a:r>
              <a:rPr lang="en-US" sz="1800" dirty="0" smtClean="0">
                <a:solidFill>
                  <a:schemeClr val="bg2">
                    <a:lumMod val="50000"/>
                  </a:schemeClr>
                </a:solidFill>
                <a:latin typeface="Garamond" pitchFamily="18" charset="0"/>
              </a:rPr>
              <a:t>Assess students’ ability to read high frequency words and single-syllable decodable words with short vowels, digraphs and blends</a:t>
            </a:r>
          </a:p>
          <a:p>
            <a:pPr lvl="1">
              <a:defRPr/>
            </a:pPr>
            <a:r>
              <a:rPr lang="en-US" sz="1800" dirty="0" smtClean="0">
                <a:solidFill>
                  <a:schemeClr val="bg2">
                    <a:lumMod val="50000"/>
                  </a:schemeClr>
                </a:solidFill>
                <a:latin typeface="Garamond" pitchFamily="18" charset="0"/>
              </a:rPr>
              <a:t>Advanced</a:t>
            </a:r>
          </a:p>
          <a:p>
            <a:pPr lvl="2">
              <a:defRPr/>
            </a:pPr>
            <a:r>
              <a:rPr lang="en-US" sz="1800" dirty="0" smtClean="0">
                <a:solidFill>
                  <a:schemeClr val="bg2">
                    <a:lumMod val="50000"/>
                  </a:schemeClr>
                </a:solidFill>
                <a:latin typeface="Garamond" pitchFamily="18" charset="0"/>
              </a:rPr>
              <a:t>Assesses how well students read unfamiliar single-syllable decodable words with more advanced vowel patterns, and student’s ability to read familiar and unfamiliar multi-syllable words.</a:t>
            </a:r>
          </a:p>
          <a:p>
            <a:pPr lvl="1">
              <a:defRPr/>
            </a:pPr>
            <a:r>
              <a:rPr lang="en-US" sz="1800" dirty="0" smtClean="0">
                <a:solidFill>
                  <a:schemeClr val="bg2">
                    <a:lumMod val="50000"/>
                  </a:schemeClr>
                </a:solidFill>
                <a:latin typeface="Garamond" pitchFamily="18" charset="0"/>
              </a:rPr>
              <a:t>On-line Grouping Matrix Tool is available</a:t>
            </a:r>
          </a:p>
          <a:p>
            <a:pPr lvl="2">
              <a:defRPr/>
            </a:pPr>
            <a:r>
              <a:rPr lang="en-US" sz="1800" dirty="0" smtClean="0">
                <a:solidFill>
                  <a:schemeClr val="bg2">
                    <a:lumMod val="50000"/>
                  </a:schemeClr>
                </a:solidFill>
                <a:latin typeface="Garamond" pitchFamily="18" charset="0"/>
              </a:rPr>
              <a:t>Sorts students into 7 groups for intervention</a:t>
            </a:r>
          </a:p>
          <a:p>
            <a:pPr eaLnBrk="1" fontAlgn="auto" hangingPunct="1">
              <a:spcAft>
                <a:spcPts val="0"/>
              </a:spcAft>
              <a:buFontTx/>
              <a:buNone/>
              <a:defRPr/>
            </a:pPr>
            <a:endParaRPr lang="en-US" sz="1600" dirty="0" smtClean="0">
              <a:solidFill>
                <a:schemeClr val="bg2">
                  <a:lumMod val="50000"/>
                </a:schemeClr>
              </a:solidFill>
            </a:endParaRPr>
          </a:p>
          <a:p>
            <a:pPr lvl="2" eaLnBrk="1" fontAlgn="auto" hangingPunct="1">
              <a:spcAft>
                <a:spcPts val="0"/>
              </a:spcAft>
              <a:buFontTx/>
              <a:buNone/>
              <a:defRPr/>
            </a:pPr>
            <a:r>
              <a:rPr lang="en-US" sz="1600" dirty="0" smtClean="0">
                <a:solidFill>
                  <a:schemeClr val="bg2">
                    <a:lumMod val="50000"/>
                  </a:schemeClr>
                </a:solidFill>
              </a:rPr>
              <a:t>   </a:t>
            </a:r>
          </a:p>
          <a:p>
            <a:pPr lvl="1" eaLnBrk="1" fontAlgn="auto" hangingPunct="1">
              <a:spcAft>
                <a:spcPts val="0"/>
              </a:spcAft>
              <a:buFontTx/>
              <a:buNone/>
              <a:defRPr/>
            </a:pPr>
            <a:endParaRPr lang="en-US" sz="1600" dirty="0" smtClean="0">
              <a:solidFill>
                <a:schemeClr val="bg2">
                  <a:lumMod val="50000"/>
                </a:schemeClr>
              </a:solidFill>
            </a:endParaRPr>
          </a:p>
          <a:p>
            <a:pPr lvl="1" eaLnBrk="1" fontAlgn="auto" hangingPunct="1">
              <a:spcAft>
                <a:spcPts val="0"/>
              </a:spcAft>
              <a:buFontTx/>
              <a:buNone/>
              <a:defRPr/>
            </a:pPr>
            <a:endParaRPr lang="en-US" sz="1600" dirty="0" smtClean="0">
              <a:solidFill>
                <a:schemeClr val="bg2">
                  <a:lumMod val="50000"/>
                </a:schemeClr>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algn="l" eaLnBrk="1" hangingPunct="1"/>
            <a:r>
              <a:rPr lang="en-US" dirty="0" smtClean="0">
                <a:solidFill>
                  <a:schemeClr val="accent4">
                    <a:lumMod val="75000"/>
                  </a:schemeClr>
                </a:solidFill>
              </a:rPr>
              <a:t>Diagnostic Tools Cont.</a:t>
            </a:r>
          </a:p>
        </p:txBody>
      </p:sp>
      <p:sp>
        <p:nvSpPr>
          <p:cNvPr id="25603" name="Content Placeholder 2"/>
          <p:cNvSpPr>
            <a:spLocks noGrp="1"/>
          </p:cNvSpPr>
          <p:nvPr>
            <p:ph idx="1"/>
          </p:nvPr>
        </p:nvSpPr>
        <p:spPr>
          <a:xfrm>
            <a:off x="457200" y="1752600"/>
            <a:ext cx="8229600" cy="4373563"/>
          </a:xfrm>
        </p:spPr>
        <p:txBody>
          <a:bodyPr/>
          <a:lstStyle/>
          <a:p>
            <a:pPr eaLnBrk="1" hangingPunct="1"/>
            <a:r>
              <a:rPr lang="en-US" dirty="0" smtClean="0">
                <a:solidFill>
                  <a:schemeClr val="bg2">
                    <a:lumMod val="50000"/>
                  </a:schemeClr>
                </a:solidFill>
              </a:rPr>
              <a:t>Quick Phonics Screener (Hasbrouck &amp; Parker) from </a:t>
            </a:r>
            <a:r>
              <a:rPr lang="en-US" dirty="0" err="1" smtClean="0">
                <a:solidFill>
                  <a:schemeClr val="bg2">
                    <a:lumMod val="50000"/>
                  </a:schemeClr>
                </a:solidFill>
              </a:rPr>
              <a:t>MiBLSi</a:t>
            </a:r>
            <a:endParaRPr lang="en-US" dirty="0" smtClean="0">
              <a:solidFill>
                <a:schemeClr val="bg2">
                  <a:lumMod val="50000"/>
                </a:schemeClr>
              </a:solidFill>
            </a:endParaRPr>
          </a:p>
          <a:p>
            <a:pPr lvl="1"/>
            <a:r>
              <a:rPr lang="en-US" dirty="0" smtClean="0">
                <a:solidFill>
                  <a:schemeClr val="bg2">
                    <a:lumMod val="50000"/>
                  </a:schemeClr>
                </a:solidFill>
              </a:rPr>
              <a:t>Grades 1-3</a:t>
            </a:r>
          </a:p>
          <a:p>
            <a:pPr lvl="2"/>
            <a:r>
              <a:rPr lang="en-US" dirty="0" smtClean="0">
                <a:solidFill>
                  <a:schemeClr val="bg2">
                    <a:lumMod val="50000"/>
                  </a:schemeClr>
                </a:solidFill>
              </a:rPr>
              <a:t>Simple Code</a:t>
            </a:r>
          </a:p>
          <a:p>
            <a:pPr lvl="2"/>
            <a:r>
              <a:rPr lang="en-US" dirty="0" smtClean="0">
                <a:solidFill>
                  <a:schemeClr val="bg2">
                    <a:lumMod val="50000"/>
                  </a:schemeClr>
                </a:solidFill>
              </a:rPr>
              <a:t>Advanced Code</a:t>
            </a:r>
          </a:p>
          <a:p>
            <a:pPr lvl="1"/>
            <a:r>
              <a:rPr lang="en-US" dirty="0" smtClean="0">
                <a:solidFill>
                  <a:schemeClr val="bg2">
                    <a:lumMod val="50000"/>
                  </a:schemeClr>
                </a:solidFill>
              </a:rPr>
              <a:t>Grades 2-6</a:t>
            </a:r>
          </a:p>
          <a:p>
            <a:pPr lvl="2"/>
            <a:r>
              <a:rPr lang="en-US" dirty="0" smtClean="0">
                <a:solidFill>
                  <a:schemeClr val="bg2">
                    <a:lumMod val="50000"/>
                  </a:schemeClr>
                </a:solidFill>
              </a:rPr>
              <a:t>Pre fix – Suffix</a:t>
            </a:r>
          </a:p>
          <a:p>
            <a:pPr lvl="2"/>
            <a:r>
              <a:rPr lang="en-US" dirty="0" smtClean="0">
                <a:solidFill>
                  <a:schemeClr val="bg2">
                    <a:lumMod val="50000"/>
                  </a:schemeClr>
                </a:solidFill>
              </a:rPr>
              <a:t>Multi syllable words</a:t>
            </a:r>
          </a:p>
          <a:p>
            <a:pPr marL="796925" lvl="2" indent="-339725">
              <a:buNone/>
            </a:pPr>
            <a:endParaRPr lang="en-US" dirty="0" smtClean="0">
              <a:solidFill>
                <a:schemeClr val="bg2">
                  <a:lumMod val="50000"/>
                </a:schemeClr>
              </a:solidFill>
            </a:endParaRPr>
          </a:p>
          <a:p>
            <a:pPr lvl="2"/>
            <a:endParaRPr lang="en-US" dirty="0" smtClean="0">
              <a:solidFill>
                <a:schemeClr val="bg2">
                  <a:lumMod val="50000"/>
                </a:schemeClr>
              </a:solidFill>
            </a:endParaRPr>
          </a:p>
          <a:p>
            <a:pPr marL="339725" lvl="2" indent="-339725">
              <a:buNone/>
            </a:pPr>
            <a:endParaRPr lang="en-US" dirty="0" smtClean="0">
              <a:solidFill>
                <a:schemeClr val="bg2">
                  <a:lumMod val="50000"/>
                </a:schemeClr>
              </a:solidFill>
            </a:endParaRPr>
          </a:p>
          <a:p>
            <a:pPr marL="339725" lvl="2" indent="-339725">
              <a:buNone/>
            </a:pPr>
            <a:endParaRPr lang="en-US" dirty="0" smtClean="0">
              <a:solidFill>
                <a:schemeClr val="bg2">
                  <a:lumMod val="50000"/>
                </a:schemeClr>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3"/>
          <p:cNvSpPr>
            <a:spLocks noGrp="1"/>
          </p:cNvSpPr>
          <p:nvPr>
            <p:ph type="title"/>
          </p:nvPr>
        </p:nvSpPr>
        <p:spPr/>
        <p:txBody>
          <a:bodyPr/>
          <a:lstStyle/>
          <a:p>
            <a:pPr algn="l" eaLnBrk="1" hangingPunct="1"/>
            <a:r>
              <a:rPr lang="en-US" dirty="0" smtClean="0">
                <a:solidFill>
                  <a:schemeClr val="accent4">
                    <a:lumMod val="75000"/>
                  </a:schemeClr>
                </a:solidFill>
              </a:rPr>
              <a:t>Diagnostic Tools, cont.</a:t>
            </a:r>
          </a:p>
        </p:txBody>
      </p:sp>
      <p:sp>
        <p:nvSpPr>
          <p:cNvPr id="26627" name="Title 1"/>
          <p:cNvSpPr>
            <a:spLocks noGrp="1"/>
          </p:cNvSpPr>
          <p:nvPr>
            <p:ph idx="1"/>
          </p:nvPr>
        </p:nvSpPr>
        <p:spPr>
          <a:xfrm>
            <a:off x="533400" y="1600200"/>
            <a:ext cx="8610600" cy="4419599"/>
          </a:xfrm>
        </p:spPr>
        <p:txBody>
          <a:bodyPr>
            <a:normAutofit lnSpcReduction="10000"/>
          </a:bodyPr>
          <a:lstStyle/>
          <a:p>
            <a:pPr marL="117475" lvl="1" indent="-58738" eaLnBrk="1" hangingPunct="1">
              <a:buFont typeface="Arial" charset="0"/>
              <a:buNone/>
            </a:pPr>
            <a:r>
              <a:rPr lang="en-US" sz="2000" b="1" dirty="0" smtClean="0">
                <a:solidFill>
                  <a:schemeClr val="bg2">
                    <a:lumMod val="50000"/>
                  </a:schemeClr>
                </a:solidFill>
              </a:rPr>
              <a:t>CORE – Assessing Reading: Multiple Measures </a:t>
            </a:r>
            <a:r>
              <a:rPr lang="en-US" sz="2000" dirty="0" smtClean="0">
                <a:solidFill>
                  <a:schemeClr val="bg2">
                    <a:lumMod val="50000"/>
                  </a:schemeClr>
                </a:solidFill>
              </a:rPr>
              <a:t>(</a:t>
            </a:r>
            <a:r>
              <a:rPr lang="en-US" sz="2000" dirty="0" smtClean="0">
                <a:solidFill>
                  <a:schemeClr val="bg2">
                    <a:lumMod val="50000"/>
                  </a:schemeClr>
                </a:solidFill>
                <a:hlinkClick r:id="rId3"/>
              </a:rPr>
              <a:t>www.corelearn.org</a:t>
            </a:r>
            <a:r>
              <a:rPr lang="en-US" sz="2000" dirty="0" smtClean="0">
                <a:solidFill>
                  <a:schemeClr val="bg2">
                    <a:lumMod val="50000"/>
                  </a:schemeClr>
                </a:solidFill>
              </a:rPr>
              <a:t>) </a:t>
            </a:r>
          </a:p>
          <a:p>
            <a:pPr lvl="1" eaLnBrk="1" hangingPunct="1"/>
            <a:r>
              <a:rPr lang="en-US" sz="2000" dirty="0" smtClean="0">
                <a:solidFill>
                  <a:schemeClr val="bg2">
                    <a:lumMod val="50000"/>
                  </a:schemeClr>
                </a:solidFill>
              </a:rPr>
              <a:t>Overview of book</a:t>
            </a:r>
          </a:p>
          <a:p>
            <a:pPr lvl="2" eaLnBrk="1" hangingPunct="1"/>
            <a:r>
              <a:rPr lang="en-US" sz="2000" dirty="0" smtClean="0">
                <a:solidFill>
                  <a:schemeClr val="bg2">
                    <a:lumMod val="50000"/>
                  </a:schemeClr>
                </a:solidFill>
              </a:rPr>
              <a:t>Phonological Awareness</a:t>
            </a:r>
          </a:p>
          <a:p>
            <a:pPr lvl="2" eaLnBrk="1" hangingPunct="1"/>
            <a:r>
              <a:rPr lang="en-US" sz="2000" dirty="0" smtClean="0">
                <a:solidFill>
                  <a:schemeClr val="bg2">
                    <a:lumMod val="50000"/>
                  </a:schemeClr>
                </a:solidFill>
              </a:rPr>
              <a:t>Decoding and Word Attack</a:t>
            </a:r>
          </a:p>
          <a:p>
            <a:pPr lvl="2" eaLnBrk="1" hangingPunct="1"/>
            <a:r>
              <a:rPr lang="en-US" sz="2000" dirty="0" smtClean="0">
                <a:solidFill>
                  <a:schemeClr val="bg2">
                    <a:lumMod val="50000"/>
                  </a:schemeClr>
                </a:solidFill>
              </a:rPr>
              <a:t>Spelling</a:t>
            </a:r>
          </a:p>
          <a:p>
            <a:pPr lvl="2" eaLnBrk="1" hangingPunct="1"/>
            <a:r>
              <a:rPr lang="en-US" sz="2000" dirty="0" smtClean="0">
                <a:solidFill>
                  <a:schemeClr val="bg2">
                    <a:lumMod val="50000"/>
                  </a:schemeClr>
                </a:solidFill>
              </a:rPr>
              <a:t>Fluency</a:t>
            </a:r>
          </a:p>
          <a:p>
            <a:pPr lvl="2" eaLnBrk="1" hangingPunct="1"/>
            <a:r>
              <a:rPr lang="en-US" sz="2000" dirty="0" smtClean="0">
                <a:solidFill>
                  <a:schemeClr val="bg2">
                    <a:lumMod val="50000"/>
                  </a:schemeClr>
                </a:solidFill>
              </a:rPr>
              <a:t>Vocabulary</a:t>
            </a:r>
          </a:p>
          <a:p>
            <a:pPr lvl="2" eaLnBrk="1" hangingPunct="1"/>
            <a:r>
              <a:rPr lang="en-US" sz="2000" dirty="0" smtClean="0">
                <a:solidFill>
                  <a:schemeClr val="bg2">
                    <a:lumMod val="50000"/>
                  </a:schemeClr>
                </a:solidFill>
              </a:rPr>
              <a:t>Comprehension</a:t>
            </a:r>
          </a:p>
          <a:p>
            <a:pPr lvl="1" eaLnBrk="1" hangingPunct="1"/>
            <a:r>
              <a:rPr lang="en-US" sz="2000" dirty="0" smtClean="0">
                <a:solidFill>
                  <a:schemeClr val="bg2">
                    <a:lumMod val="50000"/>
                  </a:schemeClr>
                </a:solidFill>
              </a:rPr>
              <a:t>Spanish</a:t>
            </a:r>
          </a:p>
          <a:p>
            <a:pPr lvl="1" eaLnBrk="1" hangingPunct="1"/>
            <a:r>
              <a:rPr lang="en-US" sz="2000" dirty="0" smtClean="0">
                <a:solidFill>
                  <a:schemeClr val="bg2">
                    <a:lumMod val="50000"/>
                  </a:schemeClr>
                </a:solidFill>
              </a:rPr>
              <a:t>Scope and Sequence for Testing</a:t>
            </a:r>
          </a:p>
          <a:p>
            <a:pPr lvl="1" eaLnBrk="1" hangingPunct="1"/>
            <a:r>
              <a:rPr lang="en-US" sz="2000" dirty="0" smtClean="0">
                <a:solidFill>
                  <a:schemeClr val="bg2">
                    <a:lumMod val="50000"/>
                  </a:schemeClr>
                </a:solidFill>
              </a:rPr>
              <a:t>Diagnostic Plan is included</a:t>
            </a:r>
            <a:r>
              <a:rPr lang="en-US" dirty="0" smtClean="0">
                <a:solidFill>
                  <a:schemeClr val="bg2">
                    <a:lumMod val="50000"/>
                  </a:schemeClr>
                </a:solidFill>
              </a:rPr>
              <a:t/>
            </a:r>
            <a:br>
              <a:rPr lang="en-US" dirty="0" smtClean="0">
                <a:solidFill>
                  <a:schemeClr val="bg2">
                    <a:lumMod val="50000"/>
                  </a:schemeClr>
                </a:solidFill>
              </a:rPr>
            </a:br>
            <a:endParaRPr lang="en-US" dirty="0" smtClean="0">
              <a:solidFill>
                <a:schemeClr val="bg2">
                  <a:lumMod val="50000"/>
                </a:schemeClr>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algn="l" eaLnBrk="1" hangingPunct="1"/>
            <a:r>
              <a:rPr lang="en-US" dirty="0" smtClean="0">
                <a:solidFill>
                  <a:schemeClr val="accent4">
                    <a:lumMod val="75000"/>
                  </a:schemeClr>
                </a:solidFill>
              </a:rPr>
              <a:t>Let’s Practice</a:t>
            </a:r>
          </a:p>
        </p:txBody>
      </p:sp>
      <p:sp>
        <p:nvSpPr>
          <p:cNvPr id="27651" name="Content Placeholder 2"/>
          <p:cNvSpPr>
            <a:spLocks noGrp="1"/>
          </p:cNvSpPr>
          <p:nvPr>
            <p:ph idx="1"/>
          </p:nvPr>
        </p:nvSpPr>
        <p:spPr>
          <a:xfrm>
            <a:off x="381000" y="1600200"/>
            <a:ext cx="8305800" cy="4525963"/>
          </a:xfrm>
        </p:spPr>
        <p:txBody>
          <a:bodyPr/>
          <a:lstStyle/>
          <a:p>
            <a:pPr lvl="1" eaLnBrk="1" hangingPunct="1">
              <a:buFont typeface="Arial" charset="0"/>
              <a:buNone/>
            </a:pPr>
            <a:endParaRPr lang="en-US" dirty="0" smtClean="0">
              <a:solidFill>
                <a:schemeClr val="bg2">
                  <a:lumMod val="50000"/>
                </a:schemeClr>
              </a:solidFill>
            </a:endParaRPr>
          </a:p>
          <a:p>
            <a:pPr eaLnBrk="1" hangingPunct="1"/>
            <a:r>
              <a:rPr lang="en-US" dirty="0" smtClean="0">
                <a:solidFill>
                  <a:schemeClr val="bg2">
                    <a:lumMod val="50000"/>
                  </a:schemeClr>
                </a:solidFill>
              </a:rPr>
              <a:t>CORE Phonics Surveys K-12</a:t>
            </a:r>
          </a:p>
          <a:p>
            <a:pPr lvl="1" eaLnBrk="1" hangingPunct="1"/>
            <a:r>
              <a:rPr lang="en-US" dirty="0" smtClean="0">
                <a:solidFill>
                  <a:schemeClr val="bg2">
                    <a:lumMod val="50000"/>
                  </a:schemeClr>
                </a:solidFill>
              </a:rPr>
              <a:t>Mark score sheet</a:t>
            </a:r>
          </a:p>
          <a:p>
            <a:pPr lvl="1" eaLnBrk="1" hangingPunct="1"/>
            <a:r>
              <a:rPr lang="en-US" dirty="0" smtClean="0">
                <a:solidFill>
                  <a:schemeClr val="bg2">
                    <a:lumMod val="50000"/>
                  </a:schemeClr>
                </a:solidFill>
              </a:rPr>
              <a:t>Review errors at table</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28600"/>
            <a:ext cx="8229600" cy="990600"/>
          </a:xfrm>
        </p:spPr>
        <p:txBody>
          <a:bodyPr>
            <a:noAutofit/>
          </a:bodyPr>
          <a:lstStyle/>
          <a:p>
            <a:r>
              <a:rPr lang="en-US" dirty="0" smtClean="0"/>
              <a:t/>
            </a:r>
            <a:br>
              <a:rPr lang="en-US" dirty="0" smtClean="0"/>
            </a:br>
            <a:r>
              <a:rPr lang="en-US" dirty="0" smtClean="0"/>
              <a:t> </a:t>
            </a:r>
            <a:r>
              <a:rPr lang="en-US" sz="3600" dirty="0" smtClean="0"/>
              <a:t>“Teach along the continuum” </a:t>
            </a:r>
            <a:r>
              <a:rPr lang="en-US" dirty="0" smtClean="0"/>
              <a:t/>
            </a:r>
            <a:br>
              <a:rPr lang="en-US" dirty="0" smtClean="0"/>
            </a:br>
            <a:endParaRPr lang="en-US" dirty="0"/>
          </a:p>
        </p:txBody>
      </p:sp>
      <p:sp>
        <p:nvSpPr>
          <p:cNvPr id="5" name="WordArt 6"/>
          <p:cNvSpPr>
            <a:spLocks noChangeArrowheads="1" noChangeShapeType="1" noTextEdit="1"/>
          </p:cNvSpPr>
          <p:nvPr/>
        </p:nvSpPr>
        <p:spPr bwMode="auto">
          <a:xfrm>
            <a:off x="1600200" y="1752600"/>
            <a:ext cx="6172200" cy="660400"/>
          </a:xfrm>
          <a:prstGeom prst="rect">
            <a:avLst/>
          </a:prstGeom>
        </p:spPr>
        <p:txBody>
          <a:bodyPr wrap="none" fromWordArt="1">
            <a:prstTxWarp prst="textPlain">
              <a:avLst>
                <a:gd name="adj" fmla="val 50000"/>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800" kern="10" spc="3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Cooper Black" pitchFamily="18" charset="0"/>
              </a:rPr>
              <a:t>Accuracy/Decoding Instruction</a:t>
            </a:r>
          </a:p>
        </p:txBody>
      </p:sp>
      <p:sp>
        <p:nvSpPr>
          <p:cNvPr id="6" name="Line 2"/>
          <p:cNvSpPr>
            <a:spLocks noChangeShapeType="1"/>
          </p:cNvSpPr>
          <p:nvPr/>
        </p:nvSpPr>
        <p:spPr bwMode="auto">
          <a:xfrm>
            <a:off x="1143000" y="2514600"/>
            <a:ext cx="6934200" cy="0"/>
          </a:xfrm>
          <a:prstGeom prst="line">
            <a:avLst/>
          </a:prstGeom>
          <a:ln w="76200">
            <a:headEnd type="triangle" w="sm" len="sm"/>
            <a:tailEnd type="triangle" w="sm" len="sm"/>
          </a:ln>
        </p:spPr>
        <p:style>
          <a:lnRef idx="2">
            <a:schemeClr val="accent2"/>
          </a:lnRef>
          <a:fillRef idx="0">
            <a:schemeClr val="accent2"/>
          </a:fillRef>
          <a:effectRef idx="1">
            <a:schemeClr val="accent2"/>
          </a:effectRef>
          <a:fontRef idx="minor">
            <a:schemeClr val="tx1"/>
          </a:fontRef>
        </p:style>
        <p:txBody>
          <a:bodyPr wrap="none" anchor="ctr"/>
          <a:lstStyle/>
          <a:p>
            <a:endParaRPr lang="en-US"/>
          </a:p>
        </p:txBody>
      </p:sp>
      <p:sp>
        <p:nvSpPr>
          <p:cNvPr id="7" name="Text Box 3"/>
          <p:cNvSpPr txBox="1">
            <a:spLocks noChangeArrowheads="1"/>
          </p:cNvSpPr>
          <p:nvPr/>
        </p:nvSpPr>
        <p:spPr bwMode="auto">
          <a:xfrm>
            <a:off x="6553200" y="2743200"/>
            <a:ext cx="1676400" cy="860425"/>
          </a:xfrm>
          <a:prstGeom prst="rect">
            <a:avLst/>
          </a:prstGeom>
          <a:solidFill>
            <a:srgbClr val="8170EA"/>
          </a:solidFill>
          <a:ln w="38100" cap="sq">
            <a:solidFill>
              <a:srgbClr val="8170EA"/>
            </a:solidFill>
            <a:miter lim="800000"/>
            <a:headEnd type="none" w="sm" len="sm"/>
            <a:tailEnd type="none" w="sm" len="sm"/>
          </a:ln>
          <a:effectLst/>
          <a:scene3d>
            <a:camera prst="orthographicFront"/>
            <a:lightRig rig="threePt" dir="t"/>
          </a:scene3d>
          <a:sp3d>
            <a:bevelT/>
          </a:sp3d>
        </p:spPr>
        <p:txBody>
          <a:bodyPr>
            <a:spAutoFit/>
          </a:bodyPr>
          <a:lstStyle/>
          <a:p>
            <a:pPr eaLnBrk="0" hangingPunct="0">
              <a:spcBef>
                <a:spcPct val="50000"/>
              </a:spcBef>
            </a:pPr>
            <a:r>
              <a:rPr lang="en-US" sz="2400" b="1" dirty="0">
                <a:solidFill>
                  <a:schemeClr val="bg1"/>
                </a:solidFill>
                <a:latin typeface="Baskerville Old Face" pitchFamily="18" charset="0"/>
              </a:rPr>
              <a:t>Connected Text</a:t>
            </a:r>
            <a:endParaRPr lang="en-US" sz="2400" b="1" dirty="0">
              <a:solidFill>
                <a:srgbClr val="861B7D"/>
              </a:solidFill>
              <a:effectDag name="">
                <a:cont type="tree" name="">
                  <a:effect ref="fillLine"/>
                  <a:outerShdw dist="38100" dir="13500000" algn="br">
                    <a:srgbClr val="C95EC0"/>
                  </a:outerShdw>
                </a:cont>
                <a:cont type="tree" name="">
                  <a:effect ref="fillLine"/>
                  <a:outerShdw dist="38100" dir="2700000" algn="tl">
                    <a:srgbClr val="50104B"/>
                  </a:outerShdw>
                </a:cont>
                <a:effect ref="fillLine"/>
              </a:effectDag>
              <a:latin typeface="Baskerville Old Face" pitchFamily="18" charset="0"/>
            </a:endParaRPr>
          </a:p>
        </p:txBody>
      </p:sp>
      <p:sp>
        <p:nvSpPr>
          <p:cNvPr id="8" name="Text Box 4"/>
          <p:cNvSpPr txBox="1">
            <a:spLocks noChangeArrowheads="1"/>
          </p:cNvSpPr>
          <p:nvPr/>
        </p:nvSpPr>
        <p:spPr bwMode="auto">
          <a:xfrm>
            <a:off x="4648200" y="2743200"/>
            <a:ext cx="1676400" cy="860425"/>
          </a:xfrm>
          <a:prstGeom prst="rect">
            <a:avLst/>
          </a:prstGeom>
          <a:solidFill>
            <a:srgbClr val="64AA54"/>
          </a:solidFill>
          <a:ln w="38100" cap="sq">
            <a:solidFill>
              <a:srgbClr val="64AA54"/>
            </a:solidFill>
            <a:miter lim="800000"/>
            <a:headEnd type="none" w="sm" len="sm"/>
            <a:tailEnd type="none" w="sm" len="sm"/>
          </a:ln>
          <a:effectLst/>
          <a:scene3d>
            <a:camera prst="orthographicFront"/>
            <a:lightRig rig="threePt" dir="t"/>
          </a:scene3d>
          <a:sp3d>
            <a:bevelT/>
          </a:sp3d>
        </p:spPr>
        <p:txBody>
          <a:bodyPr>
            <a:spAutoFit/>
          </a:bodyPr>
          <a:lstStyle/>
          <a:p>
            <a:pPr eaLnBrk="0" hangingPunct="0">
              <a:spcBef>
                <a:spcPct val="50000"/>
              </a:spcBef>
            </a:pPr>
            <a:r>
              <a:rPr lang="en-US" sz="2400" b="1" dirty="0">
                <a:solidFill>
                  <a:schemeClr val="bg1"/>
                </a:solidFill>
                <a:latin typeface="Baskerville Old Face" pitchFamily="18" charset="0"/>
              </a:rPr>
              <a:t>Phrase Level</a:t>
            </a:r>
            <a:endParaRPr lang="en-US" sz="2400" b="1" dirty="0">
              <a:solidFill>
                <a:schemeClr val="folHlink"/>
              </a:solidFill>
              <a:effectDag name="">
                <a:cont type="tree" name="">
                  <a:effect ref="fillLine"/>
                  <a:outerShdw dist="38100" dir="13500000" algn="br">
                    <a:srgbClr val="D5FF55"/>
                  </a:outerShdw>
                </a:cont>
                <a:cont type="tree" name="">
                  <a:effect ref="fillLine"/>
                  <a:outerShdw dist="38100" dir="2700000" algn="tl">
                    <a:srgbClr val="5B7A00"/>
                  </a:outerShdw>
                </a:cont>
                <a:effect ref="fillLine"/>
              </a:effectDag>
              <a:latin typeface="Baskerville Old Face" pitchFamily="18" charset="0"/>
            </a:endParaRPr>
          </a:p>
        </p:txBody>
      </p:sp>
      <p:sp>
        <p:nvSpPr>
          <p:cNvPr id="9" name="Text Box 5"/>
          <p:cNvSpPr txBox="1">
            <a:spLocks noChangeArrowheads="1"/>
          </p:cNvSpPr>
          <p:nvPr/>
        </p:nvSpPr>
        <p:spPr bwMode="auto">
          <a:xfrm>
            <a:off x="2819400" y="2743200"/>
            <a:ext cx="1524000" cy="860425"/>
          </a:xfrm>
          <a:prstGeom prst="rect">
            <a:avLst/>
          </a:prstGeom>
          <a:solidFill>
            <a:srgbClr val="CC66FF"/>
          </a:solidFill>
          <a:ln w="38100" cap="sq">
            <a:solidFill>
              <a:srgbClr val="CC66FF"/>
            </a:solidFill>
            <a:miter lim="800000"/>
            <a:headEnd type="none" w="sm" len="sm"/>
            <a:tailEnd type="none" w="sm" len="sm"/>
          </a:ln>
          <a:effectLst/>
          <a:scene3d>
            <a:camera prst="orthographicFront"/>
            <a:lightRig rig="threePt" dir="t"/>
          </a:scene3d>
          <a:sp3d>
            <a:bevelT/>
          </a:sp3d>
        </p:spPr>
        <p:txBody>
          <a:bodyPr>
            <a:spAutoFit/>
          </a:bodyPr>
          <a:lstStyle/>
          <a:p>
            <a:pPr eaLnBrk="0" hangingPunct="0">
              <a:spcBef>
                <a:spcPct val="50000"/>
              </a:spcBef>
            </a:pPr>
            <a:r>
              <a:rPr lang="en-US" sz="2400" b="1" dirty="0">
                <a:solidFill>
                  <a:schemeClr val="bg1"/>
                </a:solidFill>
                <a:latin typeface="Baskerville Old Face" pitchFamily="18" charset="0"/>
              </a:rPr>
              <a:t>Word Level</a:t>
            </a:r>
            <a:endParaRPr lang="en-US" sz="2400" b="1" dirty="0">
              <a:solidFill>
                <a:schemeClr val="hlink"/>
              </a:solidFill>
              <a:effectDag name="">
                <a:cont type="tree" name="">
                  <a:effect ref="fillLine"/>
                  <a:outerShdw dist="38100" dir="13500000" algn="br">
                    <a:srgbClr val="4CE5E5"/>
                  </a:outerShdw>
                </a:cont>
                <a:cont type="tree" name="">
                  <a:effect ref="fillLine"/>
                  <a:outerShdw dist="38100" dir="2700000" algn="tl">
                    <a:srgbClr val="005B5B"/>
                  </a:outerShdw>
                </a:cont>
                <a:effect ref="fillLine"/>
              </a:effectDag>
              <a:latin typeface="Baskerville Old Face" pitchFamily="18" charset="0"/>
            </a:endParaRPr>
          </a:p>
        </p:txBody>
      </p:sp>
      <p:sp>
        <p:nvSpPr>
          <p:cNvPr id="10" name="AutoShape 7"/>
          <p:cNvSpPr>
            <a:spLocks noChangeArrowheads="1"/>
          </p:cNvSpPr>
          <p:nvPr/>
        </p:nvSpPr>
        <p:spPr bwMode="auto">
          <a:xfrm>
            <a:off x="5943600" y="3581400"/>
            <a:ext cx="1447800" cy="733425"/>
          </a:xfrm>
          <a:prstGeom prst="curvedUpArrow">
            <a:avLst>
              <a:gd name="adj1" fmla="val 39481"/>
              <a:gd name="adj2" fmla="val 78961"/>
              <a:gd name="adj3" fmla="val 33333"/>
            </a:avLst>
          </a:prstGeom>
          <a:solidFill>
            <a:schemeClr val="accent1">
              <a:lumMod val="75000"/>
            </a:schemeClr>
          </a:solidFill>
          <a:ln w="12700" cap="sq">
            <a:noFill/>
            <a:miter lim="800000"/>
            <a:headEnd type="none" w="sm" len="sm"/>
            <a:tailEnd type="none" w="sm" len="sm"/>
          </a:ln>
        </p:spPr>
        <p:txBody>
          <a:bodyPr anchor="ctr">
            <a:spAutoFit/>
          </a:bodyPr>
          <a:lstStyle/>
          <a:p>
            <a:endParaRPr lang="en-US"/>
          </a:p>
        </p:txBody>
      </p:sp>
      <p:sp>
        <p:nvSpPr>
          <p:cNvPr id="11" name="AutoShape 8"/>
          <p:cNvSpPr>
            <a:spLocks noChangeArrowheads="1"/>
          </p:cNvSpPr>
          <p:nvPr/>
        </p:nvSpPr>
        <p:spPr bwMode="auto">
          <a:xfrm>
            <a:off x="3962400" y="3581400"/>
            <a:ext cx="1447800" cy="809625"/>
          </a:xfrm>
          <a:prstGeom prst="curvedUpArrow">
            <a:avLst>
              <a:gd name="adj1" fmla="val 28512"/>
              <a:gd name="adj2" fmla="val 71529"/>
              <a:gd name="adj3" fmla="val 33333"/>
            </a:avLst>
          </a:prstGeom>
          <a:solidFill>
            <a:schemeClr val="accent1">
              <a:lumMod val="75000"/>
            </a:schemeClr>
          </a:solidFill>
          <a:ln w="12700" cap="sq">
            <a:noFill/>
            <a:miter lim="800000"/>
            <a:headEnd type="none" w="sm" len="sm"/>
            <a:tailEnd type="none" w="sm" len="sm"/>
          </a:ln>
        </p:spPr>
        <p:txBody>
          <a:bodyPr anchor="ctr">
            <a:spAutoFit/>
          </a:bodyPr>
          <a:lstStyle/>
          <a:p>
            <a:endParaRPr lang="en-US"/>
          </a:p>
        </p:txBody>
      </p:sp>
      <p:sp>
        <p:nvSpPr>
          <p:cNvPr id="12" name="AutoShape 9"/>
          <p:cNvSpPr>
            <a:spLocks noChangeArrowheads="1"/>
          </p:cNvSpPr>
          <p:nvPr/>
        </p:nvSpPr>
        <p:spPr bwMode="auto">
          <a:xfrm>
            <a:off x="1752600" y="3657600"/>
            <a:ext cx="1524000" cy="838200"/>
          </a:xfrm>
          <a:prstGeom prst="curvedUpArrow">
            <a:avLst>
              <a:gd name="adj1" fmla="val 34697"/>
              <a:gd name="adj2" fmla="val 72727"/>
              <a:gd name="adj3" fmla="val 33333"/>
            </a:avLst>
          </a:prstGeom>
          <a:solidFill>
            <a:schemeClr val="accent1">
              <a:lumMod val="75000"/>
            </a:schemeClr>
          </a:solidFill>
          <a:ln w="12700" cap="sq">
            <a:noFill/>
            <a:miter lim="800000"/>
            <a:headEnd type="none" w="sm" len="sm"/>
            <a:tailEnd type="none" w="sm" len="sm"/>
          </a:ln>
        </p:spPr>
        <p:txBody>
          <a:bodyPr anchor="ctr">
            <a:spAutoFit/>
          </a:bodyPr>
          <a:lstStyle/>
          <a:p>
            <a:endParaRPr lang="en-US"/>
          </a:p>
        </p:txBody>
      </p:sp>
      <p:sp>
        <p:nvSpPr>
          <p:cNvPr id="13" name="Text Box 12"/>
          <p:cNvSpPr txBox="1">
            <a:spLocks noChangeArrowheads="1"/>
          </p:cNvSpPr>
          <p:nvPr/>
        </p:nvSpPr>
        <p:spPr bwMode="auto">
          <a:xfrm>
            <a:off x="381000" y="2667000"/>
            <a:ext cx="2286000" cy="1200329"/>
          </a:xfrm>
          <a:prstGeom prst="rect">
            <a:avLst/>
          </a:prstGeom>
          <a:solidFill>
            <a:schemeClr val="accent6">
              <a:lumMod val="60000"/>
              <a:lumOff val="40000"/>
            </a:schemeClr>
          </a:solidFill>
          <a:ln w="38100" cap="sq">
            <a:solidFill>
              <a:schemeClr val="accent6">
                <a:lumMod val="60000"/>
                <a:lumOff val="40000"/>
              </a:schemeClr>
            </a:solidFill>
            <a:miter lim="800000"/>
            <a:headEnd type="none" w="sm" len="sm"/>
            <a:tailEnd type="none" w="sm" len="sm"/>
          </a:ln>
          <a:effectLst/>
          <a:scene3d>
            <a:camera prst="orthographicFront"/>
            <a:lightRig rig="threePt" dir="t"/>
          </a:scene3d>
          <a:sp3d>
            <a:bevelT/>
          </a:sp3d>
        </p:spPr>
        <p:txBody>
          <a:bodyPr>
            <a:spAutoFit/>
          </a:bodyPr>
          <a:lstStyle/>
          <a:p>
            <a:pPr eaLnBrk="0" hangingPunct="0">
              <a:spcBef>
                <a:spcPct val="50000"/>
              </a:spcBef>
              <a:defRPr/>
            </a:pPr>
            <a:r>
              <a:rPr lang="en-US" sz="2400" b="1" dirty="0">
                <a:solidFill>
                  <a:schemeClr val="bg1"/>
                </a:solidFill>
                <a:latin typeface="Baskerville Old Face" pitchFamily="18" charset="0"/>
                <a:ea typeface="ＭＳ Ｐゴシック" pitchFamily="-106" charset="-128"/>
                <a:cs typeface="ＭＳ Ｐゴシック" pitchFamily="-106" charset="-128"/>
              </a:rPr>
              <a:t>Letter &amp; Letter-Sound Correspondence</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dirty="0" smtClean="0">
                <a:solidFill>
                  <a:schemeClr val="bg2">
                    <a:lumMod val="25000"/>
                  </a:schemeClr>
                </a:solidFill>
              </a:rPr>
              <a:t>What’s next???</a:t>
            </a:r>
          </a:p>
        </p:txBody>
      </p:sp>
      <p:graphicFrame>
        <p:nvGraphicFramePr>
          <p:cNvPr id="4" name="Content Placeholder 3"/>
          <p:cNvGraphicFramePr>
            <a:graphicFrameLocks noGrp="1"/>
          </p:cNvGraphicFramePr>
          <p:nvPr>
            <p:ph idx="1"/>
          </p:nvPr>
        </p:nvGraphicFramePr>
        <p:xfrm>
          <a:off x="381000" y="1219200"/>
          <a:ext cx="8534400" cy="5286574"/>
        </p:xfrm>
        <a:graphic>
          <a:graphicData uri="http://schemas.openxmlformats.org/drawingml/2006/table">
            <a:tbl>
              <a:tblPr firstRow="1" bandRow="1">
                <a:tableStyleId>{0505E3EF-67EA-436B-97B2-0124C06EBD24}</a:tableStyleId>
              </a:tblPr>
              <a:tblGrid>
                <a:gridCol w="2015067"/>
                <a:gridCol w="2015067"/>
                <a:gridCol w="4504266"/>
              </a:tblGrid>
              <a:tr h="1467514">
                <a:tc gridSpan="2">
                  <a:txBody>
                    <a:bodyPr/>
                    <a:lstStyle/>
                    <a:p>
                      <a:r>
                        <a:rPr lang="en-US" sz="1200" b="1" kern="1200" dirty="0" smtClean="0">
                          <a:latin typeface="Garamond" pitchFamily="18" charset="0"/>
                        </a:rPr>
                        <a:t>Quadrant 1 - Accurate and Fluent Reader </a:t>
                      </a:r>
                    </a:p>
                    <a:p>
                      <a:pPr marL="115888" lvl="0" indent="114300">
                        <a:buFont typeface="Arial" pitchFamily="34" charset="0"/>
                        <a:buChar char="•"/>
                      </a:pPr>
                      <a:r>
                        <a:rPr lang="en-US" sz="1200" b="0" kern="1200" dirty="0" smtClean="0">
                          <a:latin typeface="Garamond" pitchFamily="18" charset="0"/>
                        </a:rPr>
                        <a:t>Continue with Core reading program or Tier 1 instruction</a:t>
                      </a:r>
                    </a:p>
                    <a:p>
                      <a:pPr marL="115888" lvl="0" indent="114300">
                        <a:buFont typeface="Arial" pitchFamily="34" charset="0"/>
                        <a:buChar char="•"/>
                      </a:pPr>
                      <a:r>
                        <a:rPr lang="en-US" sz="1200" b="0" kern="1200" dirty="0" smtClean="0">
                          <a:latin typeface="Garamond" pitchFamily="18" charset="0"/>
                        </a:rPr>
                        <a:t>Advanced materials during guided reading groups</a:t>
                      </a:r>
                    </a:p>
                    <a:p>
                      <a:pPr marL="115888" lvl="0" indent="114300">
                        <a:buFont typeface="Arial" pitchFamily="34" charset="0"/>
                        <a:buChar char="•"/>
                      </a:pPr>
                      <a:r>
                        <a:rPr lang="en-US" sz="1200" b="0" kern="1200" dirty="0" smtClean="0">
                          <a:latin typeface="Garamond" pitchFamily="18" charset="0"/>
                        </a:rPr>
                        <a:t>PALS 2-6</a:t>
                      </a:r>
                    </a:p>
                    <a:p>
                      <a:pPr marL="115888" indent="114300">
                        <a:buFont typeface="Arial" pitchFamily="34" charset="0"/>
                        <a:buChar char="•"/>
                      </a:pPr>
                      <a:r>
                        <a:rPr lang="en-US" sz="1200" b="0" kern="1200" dirty="0" smtClean="0">
                          <a:latin typeface="Garamond" pitchFamily="18" charset="0"/>
                        </a:rPr>
                        <a:t>Benchmark 3 times a year</a:t>
                      </a:r>
                      <a:endParaRPr lang="en-US" sz="1200" b="0" dirty="0">
                        <a:latin typeface="Garamond" pitchFamily="18" charset="0"/>
                      </a:endParaRPr>
                    </a:p>
                  </a:txBody>
                  <a:tcPr/>
                </a:tc>
                <a:tc hMerge="1">
                  <a:txBody>
                    <a:bodyPr/>
                    <a:lstStyle/>
                    <a:p>
                      <a:endParaRPr lang="en-US"/>
                    </a:p>
                  </a:txBody>
                  <a:tcPr/>
                </a:tc>
                <a:tc>
                  <a:txBody>
                    <a:bodyPr/>
                    <a:lstStyle/>
                    <a:p>
                      <a:r>
                        <a:rPr lang="en-US" sz="1200" b="1" kern="1200" dirty="0" smtClean="0">
                          <a:latin typeface="Garamond" pitchFamily="18" charset="0"/>
                        </a:rPr>
                        <a:t>Quadrant 2 - Accurate and Slow Reader (lack of automaticity)</a:t>
                      </a:r>
                    </a:p>
                    <a:p>
                      <a:pPr marL="115888" lvl="0" indent="114300">
                        <a:buFont typeface="Arial" pitchFamily="34" charset="0"/>
                        <a:buChar char="•"/>
                      </a:pPr>
                      <a:r>
                        <a:rPr lang="en-US" sz="1200" b="0" kern="1200" dirty="0" smtClean="0">
                          <a:latin typeface="Garamond" pitchFamily="18" charset="0"/>
                        </a:rPr>
                        <a:t>Six Minute Solution</a:t>
                      </a:r>
                    </a:p>
                    <a:p>
                      <a:pPr marL="115888" lvl="0" indent="114300">
                        <a:buFont typeface="Arial" pitchFamily="34" charset="0"/>
                        <a:buChar char="•"/>
                      </a:pPr>
                      <a:r>
                        <a:rPr lang="en-US" sz="1200" b="0" kern="1200" dirty="0" smtClean="0">
                          <a:latin typeface="Garamond" pitchFamily="18" charset="0"/>
                        </a:rPr>
                        <a:t>Read Naturally</a:t>
                      </a:r>
                    </a:p>
                    <a:p>
                      <a:pPr marL="115888" lvl="0" indent="114300">
                        <a:buFont typeface="Arial" pitchFamily="34" charset="0"/>
                        <a:buChar char="•"/>
                      </a:pPr>
                      <a:r>
                        <a:rPr lang="en-US" sz="1200" b="0" kern="1200" dirty="0" smtClean="0">
                          <a:latin typeface="Garamond" pitchFamily="18" charset="0"/>
                        </a:rPr>
                        <a:t>Great Leaps</a:t>
                      </a:r>
                    </a:p>
                    <a:p>
                      <a:pPr marL="115888" lvl="0" indent="114300">
                        <a:buFont typeface="Arial" pitchFamily="34" charset="0"/>
                        <a:buChar char="•"/>
                      </a:pPr>
                      <a:r>
                        <a:rPr lang="en-US" sz="1200" b="0" kern="1200" dirty="0" smtClean="0">
                          <a:latin typeface="Garamond" pitchFamily="18" charset="0"/>
                        </a:rPr>
                        <a:t>Sight Word Practice (Matt Burns, University of Minnesota)</a:t>
                      </a:r>
                    </a:p>
                    <a:p>
                      <a:pPr marL="115888" lvl="0" indent="114300">
                        <a:buFont typeface="Arial" pitchFamily="34" charset="0"/>
                        <a:buChar char="•"/>
                      </a:pPr>
                      <a:r>
                        <a:rPr lang="en-US" sz="1200" b="0" kern="1200" dirty="0" smtClean="0">
                          <a:latin typeface="Garamond" pitchFamily="18" charset="0"/>
                        </a:rPr>
                        <a:t>PALS 2-6</a:t>
                      </a:r>
                    </a:p>
                    <a:p>
                      <a:pPr marL="115888" lvl="0" indent="114300">
                        <a:buFont typeface="Arial" pitchFamily="34" charset="0"/>
                        <a:buChar char="•"/>
                      </a:pPr>
                      <a:r>
                        <a:rPr lang="en-US" sz="1200" b="0" kern="1200" dirty="0" smtClean="0">
                          <a:latin typeface="Garamond" pitchFamily="18" charset="0"/>
                        </a:rPr>
                        <a:t>FCRR</a:t>
                      </a:r>
                      <a:endParaRPr lang="en-US" sz="1200" dirty="0">
                        <a:latin typeface="Garamond" pitchFamily="18" charset="0"/>
                      </a:endParaRPr>
                    </a:p>
                  </a:txBody>
                  <a:tcPr/>
                </a:tc>
              </a:tr>
              <a:tr h="437486">
                <a:tc gridSpan="2">
                  <a:txBody>
                    <a:bodyPr/>
                    <a:lstStyle/>
                    <a:p>
                      <a:r>
                        <a:rPr lang="en-US" sz="1200" b="1" kern="1200" dirty="0" smtClean="0">
                          <a:latin typeface="Garamond" pitchFamily="18" charset="0"/>
                        </a:rPr>
                        <a:t>Quadrant 3 - Inaccurate and Slow Reader </a:t>
                      </a:r>
                    </a:p>
                  </a:txBody>
                  <a:tcPr>
                    <a:lnB w="12700" cap="flat" cmpd="sng" algn="ctr">
                      <a:noFill/>
                      <a:prstDash val="solid"/>
                      <a:round/>
                      <a:headEnd type="none" w="med" len="med"/>
                      <a:tailEnd type="none" w="med" len="med"/>
                    </a:lnB>
                  </a:tcPr>
                </a:tc>
                <a:tc hMerge="1">
                  <a:txBody>
                    <a:bodyPr/>
                    <a:lstStyle/>
                    <a:p>
                      <a:pPr marL="115888" lvl="0" indent="114300">
                        <a:buFont typeface="Arial" pitchFamily="34" charset="0"/>
                        <a:buChar char="•"/>
                      </a:pPr>
                      <a:endParaRPr lang="en-US" sz="1200" dirty="0">
                        <a:latin typeface="Garamond" pitchFamily="18" charset="0"/>
                      </a:endParaRPr>
                    </a:p>
                  </a:txBody>
                  <a:tcPr/>
                </a:tc>
                <a:tc rowSpan="2">
                  <a:txBody>
                    <a:bodyPr/>
                    <a:lstStyle/>
                    <a:p>
                      <a:r>
                        <a:rPr lang="en-US" sz="1200" b="1" kern="1200" dirty="0" smtClean="0">
                          <a:latin typeface="Garamond" pitchFamily="18" charset="0"/>
                        </a:rPr>
                        <a:t>Quadrant 4 - Inaccurate and Fluent Reader </a:t>
                      </a:r>
                    </a:p>
                    <a:p>
                      <a:pPr marL="115888" lvl="0" indent="114300">
                        <a:buFont typeface="Arial" pitchFamily="34" charset="0"/>
                        <a:buChar char="•"/>
                      </a:pPr>
                      <a:r>
                        <a:rPr lang="en-US" sz="1200" kern="1200" dirty="0" smtClean="0">
                          <a:latin typeface="Garamond" pitchFamily="18" charset="0"/>
                        </a:rPr>
                        <a:t>Phonics for Reading</a:t>
                      </a:r>
                    </a:p>
                    <a:p>
                      <a:pPr marL="115888" lvl="0" indent="114300">
                        <a:buFont typeface="Arial" pitchFamily="34" charset="0"/>
                        <a:buChar char="•"/>
                      </a:pPr>
                      <a:r>
                        <a:rPr lang="en-US" sz="1200" kern="1200" dirty="0" smtClean="0">
                          <a:latin typeface="Garamond" pitchFamily="18" charset="0"/>
                        </a:rPr>
                        <a:t>REWARDS</a:t>
                      </a:r>
                    </a:p>
                    <a:p>
                      <a:pPr marL="115888" lvl="0" indent="114300">
                        <a:buFont typeface="Arial" pitchFamily="34" charset="0"/>
                        <a:buChar char="•"/>
                      </a:pPr>
                      <a:r>
                        <a:rPr lang="en-US" sz="1200" kern="1200" dirty="0" smtClean="0">
                          <a:latin typeface="Garamond" pitchFamily="18" charset="0"/>
                        </a:rPr>
                        <a:t>REWARDS Plus</a:t>
                      </a:r>
                    </a:p>
                    <a:p>
                      <a:pPr marL="115888" lvl="0" indent="114300">
                        <a:buFont typeface="Arial" pitchFamily="34" charset="0"/>
                        <a:buChar char="•"/>
                      </a:pPr>
                      <a:r>
                        <a:rPr lang="en-US" sz="1200" kern="1200" dirty="0" smtClean="0">
                          <a:latin typeface="Garamond" pitchFamily="18" charset="0"/>
                        </a:rPr>
                        <a:t>Educational Benchmark Phonics bags</a:t>
                      </a:r>
                    </a:p>
                    <a:p>
                      <a:pPr marL="115888" lvl="0" indent="114300">
                        <a:buFont typeface="Arial" pitchFamily="34" charset="0"/>
                        <a:buChar char="•"/>
                      </a:pPr>
                      <a:r>
                        <a:rPr lang="en-US" sz="1200" kern="1200" dirty="0" smtClean="0">
                          <a:latin typeface="Garamond" pitchFamily="18" charset="0"/>
                        </a:rPr>
                        <a:t>Pencil Tap Technique</a:t>
                      </a:r>
                    </a:p>
                    <a:p>
                      <a:pPr marL="115888" indent="114300">
                        <a:buFont typeface="Arial" pitchFamily="34" charset="0"/>
                        <a:buChar char="•"/>
                      </a:pPr>
                      <a:r>
                        <a:rPr lang="en-US" sz="1200" kern="1200" dirty="0" smtClean="0">
                          <a:latin typeface="Garamond" pitchFamily="18" charset="0"/>
                        </a:rPr>
                        <a:t>FCRR</a:t>
                      </a:r>
                      <a:endParaRPr lang="en-US" sz="1200" dirty="0">
                        <a:latin typeface="Garamond" pitchFamily="18" charset="0"/>
                      </a:endParaRPr>
                    </a:p>
                  </a:txBody>
                  <a:tcPr/>
                </a:tc>
              </a:tr>
              <a:tr h="1347356">
                <a:tc>
                  <a:txBody>
                    <a:bodyPr/>
                    <a:lstStyle/>
                    <a:p>
                      <a:pPr marL="115888" lvl="0" indent="114300">
                        <a:buFont typeface="Arial" pitchFamily="34" charset="0"/>
                        <a:buChar char="•"/>
                      </a:pPr>
                      <a:r>
                        <a:rPr lang="en-US" sz="1200" kern="1200" dirty="0" smtClean="0">
                          <a:latin typeface="Garamond" pitchFamily="18" charset="0"/>
                        </a:rPr>
                        <a:t>Check Phonics</a:t>
                      </a:r>
                    </a:p>
                    <a:p>
                      <a:pPr marL="115888" lvl="0" indent="114300">
                        <a:buFont typeface="Arial" pitchFamily="34" charset="0"/>
                        <a:buChar char="•"/>
                      </a:pPr>
                      <a:r>
                        <a:rPr lang="en-US" sz="1200" kern="1200" dirty="0" smtClean="0">
                          <a:latin typeface="Garamond" pitchFamily="18" charset="0"/>
                        </a:rPr>
                        <a:t>Phonics for Reading </a:t>
                      </a:r>
                    </a:p>
                    <a:p>
                      <a:pPr marL="115888" lvl="0" indent="114300">
                        <a:buFont typeface="Arial" pitchFamily="34" charset="0"/>
                        <a:buChar char="•"/>
                      </a:pPr>
                      <a:r>
                        <a:rPr lang="en-US" sz="1200" kern="1200" dirty="0" smtClean="0">
                          <a:latin typeface="Garamond" pitchFamily="18" charset="0"/>
                        </a:rPr>
                        <a:t>REWARDS</a:t>
                      </a:r>
                    </a:p>
                    <a:p>
                      <a:pPr marL="115888" lvl="0" indent="114300">
                        <a:buFont typeface="Arial" pitchFamily="34" charset="0"/>
                        <a:buChar char="•"/>
                      </a:pPr>
                      <a:r>
                        <a:rPr lang="en-US" sz="1200" kern="1200" dirty="0" smtClean="0">
                          <a:latin typeface="Garamond" pitchFamily="18" charset="0"/>
                        </a:rPr>
                        <a:t>REWARDS Plus</a:t>
                      </a:r>
                    </a:p>
                    <a:p>
                      <a:pPr marL="236538" lvl="0" indent="-119063">
                        <a:buFont typeface="Arial" pitchFamily="34" charset="0"/>
                        <a:buChar char="•"/>
                        <a:tabLst/>
                      </a:pPr>
                      <a:r>
                        <a:rPr lang="en-US" sz="1200" kern="1200" dirty="0" smtClean="0">
                          <a:latin typeface="Garamond" pitchFamily="18" charset="0"/>
                        </a:rPr>
                        <a:t>Educational Benchmark Phonics bag</a:t>
                      </a:r>
                    </a:p>
                    <a:p>
                      <a:pPr marL="236538" lvl="0" indent="-119063">
                        <a:buFont typeface="Arial" pitchFamily="34" charset="0"/>
                        <a:buChar char="•"/>
                      </a:pPr>
                      <a:r>
                        <a:rPr lang="en-US" sz="1200" kern="1200" dirty="0" smtClean="0">
                          <a:latin typeface="Garamond" pitchFamily="18" charset="0"/>
                        </a:rPr>
                        <a:t>PALS K-1, Teacher Directed</a:t>
                      </a:r>
                    </a:p>
                    <a:p>
                      <a:pPr marL="115888" lvl="0" indent="114300">
                        <a:buFont typeface="Arial" pitchFamily="34" charset="0"/>
                        <a:buChar char="•"/>
                      </a:pPr>
                      <a:r>
                        <a:rPr lang="en-US" sz="1200" kern="1200" dirty="0" smtClean="0">
                          <a:latin typeface="Garamond" pitchFamily="18" charset="0"/>
                        </a:rPr>
                        <a:t>Road to the Code</a:t>
                      </a:r>
                    </a:p>
                    <a:p>
                      <a:pPr marL="236538" lvl="0" indent="-119063">
                        <a:buFont typeface="Arial" pitchFamily="34" charset="0"/>
                        <a:buChar char="•"/>
                        <a:tabLst>
                          <a:tab pos="280988" algn="l"/>
                        </a:tabLst>
                      </a:pPr>
                      <a:r>
                        <a:rPr lang="en-US" sz="1200" kern="1200" dirty="0" smtClean="0">
                          <a:latin typeface="Garamond" pitchFamily="18" charset="0"/>
                        </a:rPr>
                        <a:t>Phonemic Awareness in Young Children</a:t>
                      </a:r>
                    </a:p>
                    <a:p>
                      <a:pPr marL="115888" lvl="0" indent="114300">
                        <a:buFont typeface="Arial" pitchFamily="34" charset="0"/>
                        <a:buChar char="•"/>
                      </a:pPr>
                      <a:endParaRPr lang="en-US" sz="1200" dirty="0">
                        <a:latin typeface="Garamond" pitchFamily="18" charset="0"/>
                      </a:endParaRPr>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solidFill>
                      <a:schemeClr val="accent6">
                        <a:lumMod val="20000"/>
                        <a:lumOff val="80000"/>
                      </a:schemeClr>
                    </a:solidFill>
                  </a:tcPr>
                </a:tc>
                <a:tc>
                  <a:txBody>
                    <a:bodyPr/>
                    <a:lstStyle/>
                    <a:p>
                      <a:pPr marL="115888" lvl="0" indent="114300">
                        <a:buFont typeface="Arial" pitchFamily="34" charset="0"/>
                        <a:buChar char="•"/>
                      </a:pPr>
                      <a:r>
                        <a:rPr lang="en-US" sz="1200" kern="1200" dirty="0" smtClean="0">
                          <a:latin typeface="Garamond" pitchFamily="18" charset="0"/>
                        </a:rPr>
                        <a:t>FCRR (Florida Center for Reading Research)</a:t>
                      </a:r>
                    </a:p>
                    <a:p>
                      <a:pPr marL="115888" lvl="0" indent="114300">
                        <a:buFont typeface="Arial" pitchFamily="34" charset="0"/>
                        <a:buChar char="•"/>
                      </a:pPr>
                      <a:r>
                        <a:rPr lang="en-US" sz="1200" kern="1200" dirty="0" smtClean="0">
                          <a:latin typeface="Garamond" pitchFamily="18" charset="0"/>
                        </a:rPr>
                        <a:t>Progress monitor weekly</a:t>
                      </a:r>
                    </a:p>
                    <a:p>
                      <a:pPr marL="115888" lvl="0" indent="114300">
                        <a:buFont typeface="Arial" pitchFamily="34" charset="0"/>
                        <a:buChar char="•"/>
                      </a:pPr>
                      <a:r>
                        <a:rPr lang="en-US" sz="1200" kern="1200" dirty="0" smtClean="0">
                          <a:latin typeface="Garamond" pitchFamily="18" charset="0"/>
                        </a:rPr>
                        <a:t>Corrective Reading</a:t>
                      </a:r>
                    </a:p>
                    <a:p>
                      <a:pPr marL="115888" lvl="0" indent="114300">
                        <a:buFont typeface="Arial" pitchFamily="34" charset="0"/>
                        <a:buChar char="•"/>
                      </a:pPr>
                      <a:r>
                        <a:rPr lang="en-US" sz="1200" kern="1200" dirty="0" smtClean="0">
                          <a:latin typeface="Garamond" pitchFamily="18" charset="0"/>
                        </a:rPr>
                        <a:t> SRA Reading Mastery</a:t>
                      </a:r>
                    </a:p>
                    <a:p>
                      <a:pPr marL="115888" lvl="0" indent="114300">
                        <a:buFont typeface="Arial" pitchFamily="34" charset="0"/>
                        <a:buChar char="•"/>
                      </a:pPr>
                      <a:r>
                        <a:rPr lang="en-US" sz="1200" kern="1200" dirty="0" smtClean="0">
                          <a:latin typeface="Garamond" pitchFamily="18" charset="0"/>
                        </a:rPr>
                        <a:t>My Sidewalks</a:t>
                      </a:r>
                      <a:endParaRPr lang="en-US" sz="1200" dirty="0" smtClean="0">
                        <a:latin typeface="Garamond" pitchFamily="18" charset="0"/>
                      </a:endParaRPr>
                    </a:p>
                    <a:p>
                      <a:pPr marL="115888" lvl="0" indent="114300">
                        <a:buFont typeface="Arial" pitchFamily="34" charset="0"/>
                        <a:buChar char="•"/>
                      </a:pPr>
                      <a:r>
                        <a:rPr lang="en-US" sz="1200" dirty="0" smtClean="0">
                          <a:latin typeface="Garamond" pitchFamily="18" charset="0"/>
                        </a:rPr>
                        <a:t>Read 180</a:t>
                      </a:r>
                      <a:endParaRPr lang="en-US" sz="1200" dirty="0">
                        <a:latin typeface="Garamond" pitchFamily="18" charset="0"/>
                      </a:endParaRPr>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solidFill>
                      <a:schemeClr val="accent6">
                        <a:lumMod val="20000"/>
                        <a:lumOff val="80000"/>
                      </a:schemeClr>
                    </a:solidFill>
                  </a:tcPr>
                </a:tc>
                <a:tc vMerge="1">
                  <a:txBody>
                    <a:bodyPr/>
                    <a:lstStyle/>
                    <a:p>
                      <a:endParaRPr lang="en-US"/>
                    </a:p>
                  </a:txBody>
                  <a:tcPr/>
                </a:tc>
              </a:tr>
              <a:tr h="1095574">
                <a:tc gridSpan="3">
                  <a:txBody>
                    <a:bodyPr/>
                    <a:lstStyle/>
                    <a:p>
                      <a:r>
                        <a:rPr lang="en-US" sz="1200" b="1" kern="1200" dirty="0" smtClean="0">
                          <a:latin typeface="Garamond" pitchFamily="18" charset="0"/>
                        </a:rPr>
                        <a:t>Definition of Terms:</a:t>
                      </a:r>
                    </a:p>
                    <a:p>
                      <a:pPr marL="115888" lvl="0" indent="114300">
                        <a:buFont typeface="Arial" pitchFamily="34" charset="0"/>
                        <a:buChar char="•"/>
                      </a:pPr>
                      <a:r>
                        <a:rPr lang="en-US" sz="1200" kern="1200" dirty="0" smtClean="0">
                          <a:latin typeface="Garamond" pitchFamily="18" charset="0"/>
                        </a:rPr>
                        <a:t>Accurate: Student reads 95% or higher</a:t>
                      </a:r>
                    </a:p>
                    <a:p>
                      <a:pPr marL="115888" lvl="0" indent="114300">
                        <a:buFont typeface="Arial" pitchFamily="34" charset="0"/>
                        <a:buChar char="•"/>
                      </a:pPr>
                      <a:r>
                        <a:rPr lang="en-US" sz="1200" kern="1200" dirty="0" smtClean="0">
                          <a:latin typeface="Garamond" pitchFamily="18" charset="0"/>
                        </a:rPr>
                        <a:t>Inaccurate: Student reads below 95%</a:t>
                      </a:r>
                      <a:endParaRPr lang="en-US" sz="1200" dirty="0">
                        <a:latin typeface="Garamond" pitchFamily="18" charset="0"/>
                      </a:endParaRPr>
                    </a:p>
                  </a:txBody>
                  <a:tcPr/>
                </a:tc>
                <a:tc hMerge="1">
                  <a:txBody>
                    <a:bodyPr/>
                    <a:lstStyle/>
                    <a:p>
                      <a:endParaRPr lang="en-US"/>
                    </a:p>
                  </a:txBody>
                  <a:tcPr/>
                </a:tc>
                <a:tc hMerge="1">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Content Placeholder 2"/>
          <p:cNvSpPr>
            <a:spLocks noGrp="1"/>
          </p:cNvSpPr>
          <p:nvPr>
            <p:ph idx="1"/>
          </p:nvPr>
        </p:nvSpPr>
        <p:spPr>
          <a:xfrm>
            <a:off x="457200" y="2286000"/>
            <a:ext cx="8458200" cy="3840163"/>
          </a:xfrm>
        </p:spPr>
        <p:txBody>
          <a:bodyPr>
            <a:normAutofit/>
          </a:bodyPr>
          <a:lstStyle/>
          <a:p>
            <a:pPr marL="0" indent="0" eaLnBrk="1" hangingPunct="1">
              <a:buNone/>
            </a:pPr>
            <a:r>
              <a:rPr lang="en-US" sz="4400" dirty="0" smtClean="0">
                <a:solidFill>
                  <a:schemeClr val="bg2">
                    <a:lumMod val="50000"/>
                  </a:schemeClr>
                </a:solidFill>
              </a:rPr>
              <a:t>Brainstorm additional interventions and programs that you use for each of the quadrants.</a:t>
            </a:r>
          </a:p>
        </p:txBody>
      </p:sp>
      <p:pic>
        <p:nvPicPr>
          <p:cNvPr id="30724" name="Picture 4" descr="C:\Documents and Settings\dkirchen\Local Settings\Temporary Internet Files\Content.IE5\7NIMLUAW\MC900299691[1].wmf"/>
          <p:cNvPicPr>
            <a:picLocks noChangeAspect="1" noChangeArrowheads="1"/>
          </p:cNvPicPr>
          <p:nvPr/>
        </p:nvPicPr>
        <p:blipFill>
          <a:blip r:embed="rId3" cstate="print"/>
          <a:srcRect/>
          <a:stretch>
            <a:fillRect/>
          </a:stretch>
        </p:blipFill>
        <p:spPr bwMode="auto">
          <a:xfrm>
            <a:off x="2971800" y="228600"/>
            <a:ext cx="2667000" cy="2076124"/>
          </a:xfrm>
          <a:prstGeom prst="rect">
            <a:avLst/>
          </a:prstGeo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6"/>
          <p:cNvSpPr>
            <a:spLocks noGrp="1"/>
          </p:cNvSpPr>
          <p:nvPr>
            <p:ph idx="1"/>
          </p:nvPr>
        </p:nvSpPr>
        <p:spPr>
          <a:xfrm>
            <a:off x="381000" y="990600"/>
            <a:ext cx="8534400" cy="3048000"/>
          </a:xfrm>
        </p:spPr>
        <p:txBody>
          <a:bodyPr>
            <a:normAutofit/>
          </a:bodyPr>
          <a:lstStyle/>
          <a:p>
            <a:pPr marL="58738" indent="-58738" eaLnBrk="1" hangingPunct="1">
              <a:buFontTx/>
              <a:buNone/>
            </a:pPr>
            <a:r>
              <a:rPr lang="en-US" sz="4400" dirty="0" smtClean="0">
                <a:solidFill>
                  <a:srgbClr val="5FA145"/>
                </a:solidFill>
                <a:cs typeface="Arial" charset="0"/>
              </a:rPr>
              <a:t>“It matters little what else they learn in elementary school if they do not learn to read at grade level</a:t>
            </a:r>
            <a:r>
              <a:rPr lang="en-US" sz="4400" dirty="0" smtClean="0">
                <a:solidFill>
                  <a:srgbClr val="5FA145"/>
                </a:solidFill>
              </a:rPr>
              <a:t>.”</a:t>
            </a:r>
          </a:p>
          <a:p>
            <a:pPr eaLnBrk="1" hangingPunct="1">
              <a:buFontTx/>
              <a:buNone/>
            </a:pPr>
            <a:endParaRPr lang="en-US" dirty="0" smtClean="0">
              <a:solidFill>
                <a:srgbClr val="5FA145"/>
              </a:solidFill>
            </a:endParaRPr>
          </a:p>
          <a:p>
            <a:pPr eaLnBrk="1" hangingPunct="1">
              <a:buFontTx/>
              <a:buNone/>
            </a:pPr>
            <a:endParaRPr lang="en-US" sz="2000" dirty="0" smtClean="0">
              <a:solidFill>
                <a:srgbClr val="5FA145"/>
              </a:solidFill>
            </a:endParaRPr>
          </a:p>
        </p:txBody>
      </p:sp>
      <p:sp>
        <p:nvSpPr>
          <p:cNvPr id="4" name="TextBox 3"/>
          <p:cNvSpPr txBox="1"/>
          <p:nvPr/>
        </p:nvSpPr>
        <p:spPr>
          <a:xfrm>
            <a:off x="457200" y="5105400"/>
            <a:ext cx="5715000" cy="1200329"/>
          </a:xfrm>
          <a:prstGeom prst="rect">
            <a:avLst/>
          </a:prstGeom>
          <a:noFill/>
        </p:spPr>
        <p:txBody>
          <a:bodyPr wrap="square" rtlCol="0">
            <a:spAutoFit/>
          </a:bodyPr>
          <a:lstStyle/>
          <a:p>
            <a:r>
              <a:rPr lang="en-US" dirty="0" smtClean="0">
                <a:solidFill>
                  <a:srgbClr val="5FA145"/>
                </a:solidFill>
                <a:latin typeface="Georgia" pitchFamily="18" charset="0"/>
              </a:rPr>
              <a:t> Fielding, L., Kerr, N., &amp; Rosier, P. (2007).  Annual growth for all students, catch-up growth for those who are behind.  Kennewick, WA: The New Foundation Press, Inc. </a:t>
            </a:r>
            <a:endParaRPr lang="en-US" dirty="0">
              <a:latin typeface="Georgia" pitchFamily="18"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381000" y="228600"/>
            <a:ext cx="8686800" cy="990600"/>
          </a:xfrm>
        </p:spPr>
        <p:txBody>
          <a:bodyPr/>
          <a:lstStyle/>
          <a:p>
            <a:pPr algn="l" eaLnBrk="1" hangingPunct="1"/>
            <a:r>
              <a:rPr lang="en-US" dirty="0" smtClean="0">
                <a:solidFill>
                  <a:schemeClr val="accent4">
                    <a:lumMod val="75000"/>
                  </a:schemeClr>
                </a:solidFill>
              </a:rPr>
              <a:t>Exit Outcomes</a:t>
            </a:r>
          </a:p>
        </p:txBody>
      </p:sp>
      <p:sp>
        <p:nvSpPr>
          <p:cNvPr id="3" name="Content Placeholder 2"/>
          <p:cNvSpPr>
            <a:spLocks noGrp="1"/>
          </p:cNvSpPr>
          <p:nvPr>
            <p:ph idx="1"/>
          </p:nvPr>
        </p:nvSpPr>
        <p:spPr>
          <a:xfrm>
            <a:off x="381000" y="990600"/>
            <a:ext cx="8305800" cy="4525963"/>
          </a:xfrm>
        </p:spPr>
        <p:txBody>
          <a:bodyPr rtlCol="0">
            <a:noAutofit/>
          </a:bodyPr>
          <a:lstStyle/>
          <a:p>
            <a:pPr eaLnBrk="1" fontAlgn="auto" hangingPunct="1">
              <a:spcAft>
                <a:spcPts val="0"/>
              </a:spcAft>
              <a:buNone/>
              <a:defRPr/>
            </a:pPr>
            <a:r>
              <a:rPr lang="en-US" sz="2600" dirty="0" smtClean="0">
                <a:solidFill>
                  <a:schemeClr val="bg2">
                    <a:lumMod val="50000"/>
                  </a:schemeClr>
                </a:solidFill>
              </a:rPr>
              <a:t>By the end of today, you will walk away with:</a:t>
            </a:r>
          </a:p>
          <a:p>
            <a:pPr marL="855663" indent="-398463" eaLnBrk="1" fontAlgn="auto" hangingPunct="1">
              <a:spcAft>
                <a:spcPts val="0"/>
              </a:spcAft>
              <a:buFont typeface="Georgia" pitchFamily="18" charset="0"/>
              <a:buChar char="●"/>
              <a:defRPr/>
            </a:pPr>
            <a:r>
              <a:rPr lang="en-US" sz="2600" b="0" dirty="0" smtClean="0">
                <a:solidFill>
                  <a:schemeClr val="bg2">
                    <a:lumMod val="50000"/>
                  </a:schemeClr>
                </a:solidFill>
              </a:rPr>
              <a:t>An understanding about the purpose, the selection and the  administration of diagnostic testing.  </a:t>
            </a:r>
          </a:p>
          <a:p>
            <a:pPr marL="855663" indent="-398463" eaLnBrk="1" fontAlgn="auto" hangingPunct="1">
              <a:spcAft>
                <a:spcPts val="0"/>
              </a:spcAft>
              <a:buFont typeface="Georgia" pitchFamily="18" charset="0"/>
              <a:buChar char="●"/>
              <a:defRPr/>
            </a:pPr>
            <a:r>
              <a:rPr lang="en-US" sz="2600" b="0" dirty="0" smtClean="0">
                <a:solidFill>
                  <a:schemeClr val="bg2">
                    <a:lumMod val="50000"/>
                  </a:schemeClr>
                </a:solidFill>
              </a:rPr>
              <a:t>The ability to analyze results of diagnostic testing.</a:t>
            </a:r>
          </a:p>
          <a:p>
            <a:pPr marL="855663" indent="-398463" eaLnBrk="1" fontAlgn="auto" hangingPunct="1">
              <a:spcAft>
                <a:spcPts val="0"/>
              </a:spcAft>
              <a:buFont typeface="Georgia" pitchFamily="18" charset="0"/>
              <a:buChar char="●"/>
              <a:defRPr/>
            </a:pPr>
            <a:r>
              <a:rPr lang="en-US" sz="2600" b="0" dirty="0" smtClean="0">
                <a:solidFill>
                  <a:schemeClr val="bg2">
                    <a:lumMod val="50000"/>
                  </a:schemeClr>
                </a:solidFill>
              </a:rPr>
              <a:t>The knowledge to make appropriate instructional decisions based on the data.</a:t>
            </a:r>
          </a:p>
          <a:p>
            <a:pPr marL="855663" indent="-398463" eaLnBrk="1" fontAlgn="auto" hangingPunct="1">
              <a:spcAft>
                <a:spcPts val="0"/>
              </a:spcAft>
              <a:buFont typeface="Georgia" pitchFamily="18" charset="0"/>
              <a:buChar char="●"/>
              <a:defRPr/>
            </a:pPr>
            <a:r>
              <a:rPr lang="en-US" sz="2600" b="0" dirty="0" smtClean="0">
                <a:solidFill>
                  <a:schemeClr val="bg2">
                    <a:lumMod val="50000"/>
                  </a:schemeClr>
                </a:solidFill>
              </a:rPr>
              <a:t>An </a:t>
            </a:r>
            <a:r>
              <a:rPr lang="en-US" sz="2600" b="0" u="sng" dirty="0" smtClean="0">
                <a:solidFill>
                  <a:schemeClr val="bg2">
                    <a:lumMod val="50000"/>
                  </a:schemeClr>
                </a:solidFill>
              </a:rPr>
              <a:t>Assessing Reading Multiple Measures</a:t>
            </a:r>
            <a:r>
              <a:rPr lang="en-US" sz="2600" b="0" dirty="0" smtClean="0">
                <a:solidFill>
                  <a:schemeClr val="bg2">
                    <a:lumMod val="50000"/>
                  </a:schemeClr>
                </a:solidFill>
              </a:rPr>
              <a:t> from CORE Literacy Library will be given to each building represented</a:t>
            </a:r>
            <a:r>
              <a:rPr lang="en-US" sz="2600" dirty="0" smtClean="0">
                <a:solidFill>
                  <a:schemeClr val="bg2">
                    <a:lumMod val="50000"/>
                  </a:schemeClr>
                </a:solidFill>
              </a:rPr>
              <a:t>.</a:t>
            </a:r>
          </a:p>
          <a:p>
            <a:pPr eaLnBrk="1" fontAlgn="auto" hangingPunct="1">
              <a:lnSpc>
                <a:spcPct val="170000"/>
              </a:lnSpc>
              <a:spcAft>
                <a:spcPts val="0"/>
              </a:spcAft>
              <a:buNone/>
              <a:defRPr/>
            </a:pPr>
            <a:endParaRPr lang="en-US" sz="2400" dirty="0" smtClean="0">
              <a:solidFill>
                <a:schemeClr val="bg2">
                  <a:lumMod val="50000"/>
                </a:schemeClr>
              </a:solidFill>
            </a:endParaRPr>
          </a:p>
          <a:p>
            <a:pPr eaLnBrk="1" fontAlgn="auto" hangingPunct="1">
              <a:spcAft>
                <a:spcPts val="0"/>
              </a:spcAft>
              <a:buNone/>
              <a:defRPr/>
            </a:pPr>
            <a:endParaRPr lang="en-US" sz="2400" dirty="0" smtClean="0">
              <a:solidFill>
                <a:schemeClr val="bg2">
                  <a:lumMod val="50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lgn="l" eaLnBrk="1" hangingPunct="1"/>
            <a:r>
              <a:rPr lang="en-US" dirty="0" smtClean="0">
                <a:solidFill>
                  <a:schemeClr val="accent4">
                    <a:lumMod val="75000"/>
                  </a:schemeClr>
                </a:solidFill>
              </a:rPr>
              <a:t>Universal Screeners</a:t>
            </a:r>
          </a:p>
        </p:txBody>
      </p:sp>
      <p:sp>
        <p:nvSpPr>
          <p:cNvPr id="5123" name="Content Placeholder 2"/>
          <p:cNvSpPr>
            <a:spLocks noGrp="1"/>
          </p:cNvSpPr>
          <p:nvPr>
            <p:ph idx="1"/>
          </p:nvPr>
        </p:nvSpPr>
        <p:spPr>
          <a:xfrm>
            <a:off x="533400" y="1371600"/>
            <a:ext cx="8229600" cy="4572000"/>
          </a:xfrm>
        </p:spPr>
        <p:txBody>
          <a:bodyPr>
            <a:normAutofit/>
          </a:bodyPr>
          <a:lstStyle/>
          <a:p>
            <a:pPr eaLnBrk="1" hangingPunct="1">
              <a:buNone/>
            </a:pPr>
            <a:r>
              <a:rPr lang="en-US" sz="2800" b="1" dirty="0" smtClean="0">
                <a:solidFill>
                  <a:schemeClr val="bg2">
                    <a:lumMod val="50000"/>
                  </a:schemeClr>
                </a:solidFill>
              </a:rPr>
              <a:t>Universal Screening:	</a:t>
            </a:r>
          </a:p>
          <a:p>
            <a:pPr marL="0" indent="0" eaLnBrk="1" hangingPunct="1">
              <a:buNone/>
            </a:pPr>
            <a:r>
              <a:rPr lang="en-US" sz="2800" b="0" dirty="0" smtClean="0">
                <a:solidFill>
                  <a:schemeClr val="bg2">
                    <a:lumMod val="50000"/>
                  </a:schemeClr>
                </a:solidFill>
              </a:rPr>
              <a:t>A process of reviewing student performance through standardized  assessment measures (i.e. DIBELS &amp;/or </a:t>
            </a:r>
            <a:r>
              <a:rPr lang="en-US" sz="2800" b="0" dirty="0" err="1" smtClean="0">
                <a:solidFill>
                  <a:schemeClr val="bg2">
                    <a:lumMod val="50000"/>
                  </a:schemeClr>
                </a:solidFill>
              </a:rPr>
              <a:t>AIMSweb</a:t>
            </a:r>
            <a:r>
              <a:rPr lang="en-US" sz="2800" b="0" dirty="0" smtClean="0">
                <a:solidFill>
                  <a:schemeClr val="bg2">
                    <a:lumMod val="50000"/>
                  </a:schemeClr>
                </a:solidFill>
              </a:rPr>
              <a:t>) to determine progress in relation to student benchmarks and learning standards; also the practice of assessing all students in a school with valid measures in the major curricular areas, so that no student at risk “falls through the cracks.” </a:t>
            </a:r>
          </a:p>
          <a:p>
            <a:pPr eaLnBrk="1" hangingPunct="1"/>
            <a:endParaRPr lang="en-US" sz="2800" dirty="0" smtClean="0">
              <a:solidFill>
                <a:schemeClr val="bg2">
                  <a:lumMod val="50000"/>
                </a:schemeClr>
              </a:solidFill>
            </a:endParaRPr>
          </a:p>
          <a:p>
            <a:pPr eaLnBrk="1" hangingPunct="1">
              <a:buNone/>
            </a:pPr>
            <a:endParaRPr lang="en-US" sz="2800" dirty="0" smtClean="0">
              <a:solidFill>
                <a:schemeClr val="bg2">
                  <a:lumMod val="50000"/>
                </a:schemeClr>
              </a:solidFill>
            </a:endParaRPr>
          </a:p>
        </p:txBody>
      </p:sp>
      <p:sp>
        <p:nvSpPr>
          <p:cNvPr id="4" name="TextBox 3"/>
          <p:cNvSpPr txBox="1"/>
          <p:nvPr/>
        </p:nvSpPr>
        <p:spPr>
          <a:xfrm>
            <a:off x="381000" y="5562600"/>
            <a:ext cx="6019800" cy="1077218"/>
          </a:xfrm>
          <a:prstGeom prst="rect">
            <a:avLst/>
          </a:prstGeom>
          <a:noFill/>
        </p:spPr>
        <p:txBody>
          <a:bodyPr wrap="square" rtlCol="0">
            <a:spAutoFit/>
          </a:bodyPr>
          <a:lstStyle/>
          <a:p>
            <a:r>
              <a:rPr lang="en-US" sz="1600" dirty="0" err="1" smtClean="0">
                <a:solidFill>
                  <a:schemeClr val="accent4">
                    <a:lumMod val="75000"/>
                  </a:schemeClr>
                </a:solidFill>
                <a:latin typeface="Garamond" pitchFamily="18" charset="0"/>
              </a:rPr>
              <a:t>Buffum</a:t>
            </a:r>
            <a:r>
              <a:rPr lang="en-US" sz="1600" dirty="0" smtClean="0">
                <a:solidFill>
                  <a:schemeClr val="accent4">
                    <a:lumMod val="75000"/>
                  </a:schemeClr>
                </a:solidFill>
                <a:latin typeface="Garamond" pitchFamily="18" charset="0"/>
              </a:rPr>
              <a:t>, Austin, Mike </a:t>
            </a:r>
            <a:r>
              <a:rPr lang="en-US" sz="1600" dirty="0" err="1" smtClean="0">
                <a:solidFill>
                  <a:schemeClr val="accent4">
                    <a:lumMod val="75000"/>
                  </a:schemeClr>
                </a:solidFill>
                <a:latin typeface="Garamond" pitchFamily="18" charset="0"/>
              </a:rPr>
              <a:t>Mattos</a:t>
            </a:r>
            <a:r>
              <a:rPr lang="en-US" sz="1600" dirty="0" smtClean="0">
                <a:solidFill>
                  <a:schemeClr val="accent4">
                    <a:lumMod val="75000"/>
                  </a:schemeClr>
                </a:solidFill>
                <a:latin typeface="Garamond" pitchFamily="18" charset="0"/>
              </a:rPr>
              <a:t>, and Chris Weber. </a:t>
            </a:r>
            <a:r>
              <a:rPr lang="en-US" sz="1600" i="1" dirty="0" smtClean="0">
                <a:solidFill>
                  <a:schemeClr val="accent4">
                    <a:lumMod val="75000"/>
                  </a:schemeClr>
                </a:solidFill>
                <a:latin typeface="Garamond" pitchFamily="18" charset="0"/>
              </a:rPr>
              <a:t>Pyramid Response to Intervention: </a:t>
            </a:r>
            <a:r>
              <a:rPr lang="en-US" sz="1600" i="1" dirty="0" err="1" smtClean="0">
                <a:solidFill>
                  <a:schemeClr val="accent4">
                    <a:lumMod val="75000"/>
                  </a:schemeClr>
                </a:solidFill>
                <a:latin typeface="Garamond" pitchFamily="18" charset="0"/>
              </a:rPr>
              <a:t>RtI</a:t>
            </a:r>
            <a:r>
              <a:rPr lang="en-US" sz="1600" i="1" dirty="0" smtClean="0">
                <a:solidFill>
                  <a:schemeClr val="accent4">
                    <a:lumMod val="75000"/>
                  </a:schemeClr>
                </a:solidFill>
                <a:latin typeface="Garamond" pitchFamily="18" charset="0"/>
              </a:rPr>
              <a:t>, Professional Learning Communities, and How to Respond When Kids Don’t Learn</a:t>
            </a:r>
            <a:r>
              <a:rPr lang="en-US" sz="1600" dirty="0" smtClean="0">
                <a:solidFill>
                  <a:schemeClr val="accent4">
                    <a:lumMod val="75000"/>
                  </a:schemeClr>
                </a:solidFill>
                <a:latin typeface="Garamond" pitchFamily="18" charset="0"/>
              </a:rPr>
              <a:t>. </a:t>
            </a:r>
            <a:r>
              <a:rPr lang="en-US" sz="1600" dirty="0" err="1" smtClean="0">
                <a:solidFill>
                  <a:schemeClr val="accent4">
                    <a:lumMod val="75000"/>
                  </a:schemeClr>
                </a:solidFill>
                <a:latin typeface="Garamond" pitchFamily="18" charset="0"/>
              </a:rPr>
              <a:t>N.p</a:t>
            </a:r>
            <a:r>
              <a:rPr lang="en-US" sz="1600" dirty="0" smtClean="0">
                <a:solidFill>
                  <a:schemeClr val="accent4">
                    <a:lumMod val="75000"/>
                  </a:schemeClr>
                </a:solidFill>
                <a:latin typeface="Garamond" pitchFamily="18" charset="0"/>
              </a:rPr>
              <a:t>.: Solution Tree, 2009. Print.</a:t>
            </a:r>
          </a:p>
          <a:p>
            <a:endParaRPr lang="en-US" sz="1600" dirty="0">
              <a:solidFill>
                <a:schemeClr val="accent4">
                  <a:lumMod val="75000"/>
                </a:schemeClr>
              </a:solidFill>
              <a:latin typeface="Garamond"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381000" y="457200"/>
            <a:ext cx="7467600" cy="838200"/>
          </a:xfrm>
        </p:spPr>
        <p:txBody>
          <a:bodyPr>
            <a:normAutofit fontScale="90000"/>
          </a:bodyPr>
          <a:lstStyle/>
          <a:p>
            <a:pPr algn="l" eaLnBrk="1" hangingPunct="1"/>
            <a:r>
              <a:rPr lang="en-US" dirty="0" smtClean="0">
                <a:solidFill>
                  <a:schemeClr val="accent4">
                    <a:lumMod val="75000"/>
                  </a:schemeClr>
                </a:solidFill>
              </a:rPr>
              <a:t>Universal Screening Cont.</a:t>
            </a:r>
          </a:p>
        </p:txBody>
      </p:sp>
      <p:sp>
        <p:nvSpPr>
          <p:cNvPr id="6147" name="Content Placeholder 2"/>
          <p:cNvSpPr>
            <a:spLocks noGrp="1"/>
          </p:cNvSpPr>
          <p:nvPr>
            <p:ph idx="1"/>
          </p:nvPr>
        </p:nvSpPr>
        <p:spPr>
          <a:xfrm>
            <a:off x="609600" y="1143000"/>
            <a:ext cx="8534400" cy="4876800"/>
          </a:xfrm>
        </p:spPr>
        <p:txBody>
          <a:bodyPr>
            <a:normAutofit lnSpcReduction="10000"/>
          </a:bodyPr>
          <a:lstStyle/>
          <a:p>
            <a:pPr eaLnBrk="1" hangingPunct="1">
              <a:buNone/>
            </a:pPr>
            <a:r>
              <a:rPr lang="en-US" sz="2400" b="1" dirty="0" smtClean="0">
                <a:solidFill>
                  <a:schemeClr val="bg2">
                    <a:lumMod val="50000"/>
                  </a:schemeClr>
                </a:solidFill>
              </a:rPr>
              <a:t>Purpose: </a:t>
            </a:r>
          </a:p>
          <a:p>
            <a:pPr marL="0" indent="0" eaLnBrk="1" hangingPunct="1">
              <a:buNone/>
            </a:pPr>
            <a:r>
              <a:rPr lang="en-US" sz="2000" b="0" dirty="0" smtClean="0">
                <a:solidFill>
                  <a:schemeClr val="bg2">
                    <a:lumMod val="50000"/>
                  </a:schemeClr>
                </a:solidFill>
              </a:rPr>
              <a:t>To identify which students are not performing above a certain criterion and are in need of additional instruction</a:t>
            </a:r>
          </a:p>
          <a:p>
            <a:pPr eaLnBrk="1" hangingPunct="1"/>
            <a:r>
              <a:rPr lang="en-US" sz="2000" b="0" dirty="0" smtClean="0">
                <a:solidFill>
                  <a:schemeClr val="bg2">
                    <a:lumMod val="50000"/>
                  </a:schemeClr>
                </a:solidFill>
              </a:rPr>
              <a:t>Important qualities: quick and easy to administer and score, prompt feedback on results, reliable and accurate predictor of the skill being measured</a:t>
            </a:r>
          </a:p>
          <a:p>
            <a:pPr eaLnBrk="1" hangingPunct="1"/>
            <a:r>
              <a:rPr lang="en-US" sz="2000" b="0" dirty="0" smtClean="0">
                <a:solidFill>
                  <a:schemeClr val="bg2">
                    <a:lumMod val="50000"/>
                  </a:schemeClr>
                </a:solidFill>
              </a:rPr>
              <a:t>Should be administered to all students in a class/grade/school/district at several points during the year.</a:t>
            </a:r>
          </a:p>
          <a:p>
            <a:pPr eaLnBrk="1" hangingPunct="1"/>
            <a:r>
              <a:rPr lang="en-US" sz="2000" b="0" dirty="0" smtClean="0">
                <a:solidFill>
                  <a:schemeClr val="bg2">
                    <a:lumMod val="50000"/>
                  </a:schemeClr>
                </a:solidFill>
              </a:rPr>
              <a:t>Instruments used</a:t>
            </a:r>
          </a:p>
          <a:p>
            <a:pPr lvl="1" eaLnBrk="1" hangingPunct="1"/>
            <a:r>
              <a:rPr lang="en-US" sz="2000" dirty="0" err="1" smtClean="0">
                <a:solidFill>
                  <a:schemeClr val="bg2">
                    <a:lumMod val="50000"/>
                  </a:schemeClr>
                </a:solidFill>
              </a:rPr>
              <a:t>AIMSweb</a:t>
            </a:r>
            <a:endParaRPr lang="en-US" sz="2000" dirty="0" smtClean="0">
              <a:solidFill>
                <a:schemeClr val="bg2">
                  <a:lumMod val="50000"/>
                </a:schemeClr>
              </a:solidFill>
            </a:endParaRPr>
          </a:p>
          <a:p>
            <a:pPr lvl="1" eaLnBrk="1" hangingPunct="1"/>
            <a:r>
              <a:rPr lang="en-US" sz="2000" dirty="0" smtClean="0">
                <a:solidFill>
                  <a:schemeClr val="bg2">
                    <a:lumMod val="50000"/>
                  </a:schemeClr>
                </a:solidFill>
              </a:rPr>
              <a:t>DIBELS -6</a:t>
            </a:r>
            <a:r>
              <a:rPr lang="en-US" sz="2000" baseline="30000" dirty="0" smtClean="0">
                <a:solidFill>
                  <a:schemeClr val="bg2">
                    <a:lumMod val="50000"/>
                  </a:schemeClr>
                </a:solidFill>
              </a:rPr>
              <a:t>th</a:t>
            </a:r>
            <a:r>
              <a:rPr lang="en-US" sz="2000" dirty="0" smtClean="0">
                <a:solidFill>
                  <a:schemeClr val="bg2">
                    <a:lumMod val="50000"/>
                  </a:schemeClr>
                </a:solidFill>
              </a:rPr>
              <a:t> Edition</a:t>
            </a:r>
          </a:p>
          <a:p>
            <a:pPr lvl="1" eaLnBrk="1" hangingPunct="1"/>
            <a:r>
              <a:rPr lang="en-US" sz="2000" dirty="0" smtClean="0">
                <a:solidFill>
                  <a:schemeClr val="bg2">
                    <a:lumMod val="50000"/>
                  </a:schemeClr>
                </a:solidFill>
              </a:rPr>
              <a:t>DIBELS Next</a:t>
            </a:r>
          </a:p>
          <a:p>
            <a:pPr eaLnBrk="1" hangingPunct="1"/>
            <a:r>
              <a:rPr lang="en-US" sz="2000" b="0" dirty="0" smtClean="0">
                <a:solidFill>
                  <a:schemeClr val="bg2">
                    <a:lumMod val="50000"/>
                  </a:schemeClr>
                </a:solidFill>
              </a:rPr>
              <a:t>Terminology used to label tiers varies, </a:t>
            </a:r>
          </a:p>
          <a:p>
            <a:pPr indent="-3175" eaLnBrk="1" hangingPunct="1">
              <a:buNone/>
            </a:pPr>
            <a:r>
              <a:rPr lang="en-US" sz="2000" b="0" dirty="0" smtClean="0">
                <a:solidFill>
                  <a:schemeClr val="bg2">
                    <a:lumMod val="50000"/>
                  </a:schemeClr>
                </a:solidFill>
              </a:rPr>
              <a:t>but meaning is the same</a:t>
            </a:r>
          </a:p>
          <a:p>
            <a:pPr eaLnBrk="1" hangingPunct="1"/>
            <a:endParaRPr lang="en-US" sz="2000" dirty="0" smtClean="0">
              <a:solidFill>
                <a:schemeClr val="bg2">
                  <a:lumMod val="50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l" eaLnBrk="1" hangingPunct="1"/>
            <a:r>
              <a:rPr lang="en-US" dirty="0" smtClean="0">
                <a:solidFill>
                  <a:schemeClr val="accent4">
                    <a:lumMod val="75000"/>
                  </a:schemeClr>
                </a:solidFill>
              </a:rPr>
              <a:t>Universal Screener</a:t>
            </a:r>
          </a:p>
        </p:txBody>
      </p:sp>
      <p:graphicFrame>
        <p:nvGraphicFramePr>
          <p:cNvPr id="3" name="Table 2"/>
          <p:cNvGraphicFramePr>
            <a:graphicFrameLocks noGrp="1"/>
          </p:cNvGraphicFramePr>
          <p:nvPr/>
        </p:nvGraphicFramePr>
        <p:xfrm>
          <a:off x="533400" y="1524000"/>
          <a:ext cx="8229601" cy="4953000"/>
        </p:xfrm>
        <a:graphic>
          <a:graphicData uri="http://schemas.openxmlformats.org/drawingml/2006/table">
            <a:tbl>
              <a:tblPr/>
              <a:tblGrid>
                <a:gridCol w="1873489"/>
                <a:gridCol w="1916458"/>
                <a:gridCol w="2108965"/>
                <a:gridCol w="2330689"/>
              </a:tblGrid>
              <a:tr h="1238250">
                <a:tc>
                  <a:txBody>
                    <a:bodyPr/>
                    <a:lstStyle/>
                    <a:p>
                      <a:pPr marL="0" marR="0" algn="l">
                        <a:spcBef>
                          <a:spcPts val="0"/>
                        </a:spcBef>
                        <a:spcAft>
                          <a:spcPts val="0"/>
                        </a:spcAft>
                      </a:pPr>
                      <a:r>
                        <a:rPr lang="en-US" sz="2400" b="1" dirty="0" smtClean="0">
                          <a:latin typeface="Georgia" pitchFamily="18" charset="0"/>
                          <a:ea typeface="Cambria"/>
                          <a:cs typeface="Times New Roman"/>
                        </a:rPr>
                        <a:t>Level</a:t>
                      </a:r>
                    </a:p>
                    <a:p>
                      <a:pPr marL="0" marR="0" algn="l">
                        <a:spcBef>
                          <a:spcPts val="0"/>
                        </a:spcBef>
                        <a:spcAft>
                          <a:spcPts val="0"/>
                        </a:spcAft>
                      </a:pPr>
                      <a:endParaRPr lang="en-US" sz="2400" b="1" dirty="0" smtClean="0">
                        <a:latin typeface="Georgia" pitchFamily="18" charset="0"/>
                        <a:ea typeface="Cambria"/>
                        <a:cs typeface="Times New Roman"/>
                      </a:endParaRPr>
                    </a:p>
                    <a:p>
                      <a:pPr marL="0" marR="0" algn="l">
                        <a:spcBef>
                          <a:spcPts val="0"/>
                        </a:spcBef>
                        <a:spcAft>
                          <a:spcPts val="0"/>
                        </a:spcAft>
                      </a:pPr>
                      <a:endParaRPr lang="en-US" sz="2400" b="1" dirty="0">
                        <a:latin typeface="Georgia" pitchFamily="18" charset="0"/>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2400" b="1" i="1">
                          <a:latin typeface="Georgia" pitchFamily="18" charset="0"/>
                          <a:ea typeface="Cambria"/>
                          <a:cs typeface="Times New Roman"/>
                        </a:rPr>
                        <a:t>AIMSweb</a:t>
                      </a:r>
                      <a:endParaRPr lang="en-US" sz="2400" b="1">
                        <a:latin typeface="Georgia" pitchFamily="18" charset="0"/>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2400" b="1" i="1">
                          <a:latin typeface="Georgia" pitchFamily="18" charset="0"/>
                          <a:ea typeface="Cambria"/>
                          <a:cs typeface="Times New Roman"/>
                        </a:rPr>
                        <a:t>DIBELS 6</a:t>
                      </a:r>
                      <a:r>
                        <a:rPr lang="en-US" sz="2400" b="1" i="1" baseline="30000">
                          <a:latin typeface="Georgia" pitchFamily="18" charset="0"/>
                          <a:ea typeface="Cambria"/>
                          <a:cs typeface="Times New Roman"/>
                        </a:rPr>
                        <a:t>th</a:t>
                      </a:r>
                      <a:r>
                        <a:rPr lang="en-US" sz="2400" b="1" i="1">
                          <a:latin typeface="Georgia" pitchFamily="18" charset="0"/>
                          <a:ea typeface="Cambria"/>
                          <a:cs typeface="Times New Roman"/>
                        </a:rPr>
                        <a:t> Ed.</a:t>
                      </a:r>
                      <a:endParaRPr lang="en-US" sz="2400" b="1">
                        <a:latin typeface="Georgia" pitchFamily="18" charset="0"/>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2400" b="1" i="1">
                          <a:latin typeface="Georgia" pitchFamily="18" charset="0"/>
                          <a:ea typeface="Cambria"/>
                          <a:cs typeface="Times New Roman"/>
                        </a:rPr>
                        <a:t>DIBELS Next</a:t>
                      </a:r>
                      <a:endParaRPr lang="en-US" sz="2400" b="1">
                        <a:latin typeface="Georgia" pitchFamily="18" charset="0"/>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38250">
                <a:tc>
                  <a:txBody>
                    <a:bodyPr/>
                    <a:lstStyle/>
                    <a:p>
                      <a:pPr marL="0" marR="0" algn="l">
                        <a:spcBef>
                          <a:spcPts val="0"/>
                        </a:spcBef>
                        <a:spcAft>
                          <a:spcPts val="0"/>
                        </a:spcAft>
                      </a:pPr>
                      <a:r>
                        <a:rPr lang="en-US" sz="2400" b="1" dirty="0">
                          <a:latin typeface="Georgia" pitchFamily="18" charset="0"/>
                          <a:ea typeface="Cambria"/>
                          <a:cs typeface="Times New Roman"/>
                        </a:rPr>
                        <a:t>Tier </a:t>
                      </a:r>
                      <a:r>
                        <a:rPr lang="en-US" sz="2400" b="1" dirty="0" smtClean="0">
                          <a:latin typeface="Georgia" pitchFamily="18" charset="0"/>
                          <a:ea typeface="Cambria"/>
                          <a:cs typeface="Times New Roman"/>
                        </a:rPr>
                        <a:t>3</a:t>
                      </a:r>
                    </a:p>
                    <a:p>
                      <a:pPr marL="0" marR="0" algn="l">
                        <a:spcBef>
                          <a:spcPts val="0"/>
                        </a:spcBef>
                        <a:spcAft>
                          <a:spcPts val="0"/>
                        </a:spcAft>
                      </a:pPr>
                      <a:endParaRPr lang="en-US" sz="2400" b="1" dirty="0" smtClean="0">
                        <a:latin typeface="Georgia" pitchFamily="18" charset="0"/>
                        <a:ea typeface="Cambria"/>
                        <a:cs typeface="Times New Roman"/>
                      </a:endParaRPr>
                    </a:p>
                    <a:p>
                      <a:pPr marL="0" marR="0" algn="l">
                        <a:spcBef>
                          <a:spcPts val="0"/>
                        </a:spcBef>
                        <a:spcAft>
                          <a:spcPts val="0"/>
                        </a:spcAft>
                      </a:pPr>
                      <a:endParaRPr lang="en-US" sz="2400" b="1" dirty="0">
                        <a:latin typeface="Georgia" pitchFamily="18" charset="0"/>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0">
                      <a:fgClr>
                        <a:srgbClr val="FF0000"/>
                      </a:fgClr>
                      <a:bgClr>
                        <a:srgbClr val="FFB4B4"/>
                      </a:bgClr>
                    </a:pattFill>
                  </a:tcPr>
                </a:tc>
                <a:tc>
                  <a:txBody>
                    <a:bodyPr/>
                    <a:lstStyle/>
                    <a:p>
                      <a:pPr marL="0" marR="0" algn="l">
                        <a:spcBef>
                          <a:spcPts val="0"/>
                        </a:spcBef>
                        <a:spcAft>
                          <a:spcPts val="0"/>
                        </a:spcAft>
                      </a:pPr>
                      <a:r>
                        <a:rPr lang="en-US" sz="2400" b="1">
                          <a:latin typeface="Georgia" pitchFamily="18" charset="0"/>
                          <a:ea typeface="Cambria"/>
                          <a:cs typeface="Times New Roman"/>
                        </a:rPr>
                        <a:t>At Risk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0">
                      <a:fgClr>
                        <a:srgbClr val="FF0000"/>
                      </a:fgClr>
                      <a:bgClr>
                        <a:srgbClr val="FFB4B4"/>
                      </a:bgClr>
                    </a:pattFill>
                  </a:tcPr>
                </a:tc>
                <a:tc>
                  <a:txBody>
                    <a:bodyPr/>
                    <a:lstStyle/>
                    <a:p>
                      <a:pPr marL="0" marR="0" algn="l">
                        <a:spcBef>
                          <a:spcPts val="0"/>
                        </a:spcBef>
                        <a:spcAft>
                          <a:spcPts val="0"/>
                        </a:spcAft>
                      </a:pPr>
                      <a:r>
                        <a:rPr lang="en-US" sz="2400" b="1">
                          <a:latin typeface="Georgia" pitchFamily="18" charset="0"/>
                          <a:ea typeface="Cambria"/>
                          <a:cs typeface="Times New Roman"/>
                        </a:rPr>
                        <a:t>Intensive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0">
                      <a:fgClr>
                        <a:srgbClr val="FF0000"/>
                      </a:fgClr>
                      <a:bgClr>
                        <a:srgbClr val="FFB4B4"/>
                      </a:bgClr>
                    </a:pattFill>
                  </a:tcPr>
                </a:tc>
                <a:tc>
                  <a:txBody>
                    <a:bodyPr/>
                    <a:lstStyle/>
                    <a:p>
                      <a:pPr marL="0" marR="0" algn="l">
                        <a:spcBef>
                          <a:spcPts val="0"/>
                        </a:spcBef>
                        <a:spcAft>
                          <a:spcPts val="0"/>
                        </a:spcAft>
                      </a:pPr>
                      <a:r>
                        <a:rPr lang="en-US" sz="2400" b="1">
                          <a:latin typeface="Georgia" pitchFamily="18" charset="0"/>
                          <a:ea typeface="Cambria"/>
                          <a:cs typeface="Times New Roman"/>
                        </a:rPr>
                        <a:t>Intensive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0">
                      <a:fgClr>
                        <a:srgbClr val="FF0000"/>
                      </a:fgClr>
                      <a:bgClr>
                        <a:srgbClr val="FFB4B4"/>
                      </a:bgClr>
                    </a:pattFill>
                  </a:tcPr>
                </a:tc>
              </a:tr>
              <a:tr h="1238250">
                <a:tc>
                  <a:txBody>
                    <a:bodyPr/>
                    <a:lstStyle/>
                    <a:p>
                      <a:pPr marL="0" marR="0" algn="l">
                        <a:spcBef>
                          <a:spcPts val="0"/>
                        </a:spcBef>
                        <a:spcAft>
                          <a:spcPts val="0"/>
                        </a:spcAft>
                      </a:pPr>
                      <a:r>
                        <a:rPr lang="en-US" sz="2400" b="1" dirty="0">
                          <a:latin typeface="Georgia" pitchFamily="18" charset="0"/>
                          <a:ea typeface="Cambria"/>
                          <a:cs typeface="Times New Roman"/>
                        </a:rPr>
                        <a:t>Tier </a:t>
                      </a:r>
                      <a:r>
                        <a:rPr lang="en-US" sz="2400" b="1" dirty="0" smtClean="0">
                          <a:latin typeface="Georgia" pitchFamily="18" charset="0"/>
                          <a:ea typeface="Cambria"/>
                          <a:cs typeface="Times New Roman"/>
                        </a:rPr>
                        <a:t>2</a:t>
                      </a:r>
                    </a:p>
                    <a:p>
                      <a:pPr marL="0" marR="0" algn="l">
                        <a:spcBef>
                          <a:spcPts val="0"/>
                        </a:spcBef>
                        <a:spcAft>
                          <a:spcPts val="0"/>
                        </a:spcAft>
                      </a:pPr>
                      <a:endParaRPr lang="en-US" sz="2400" b="1" dirty="0" smtClean="0">
                        <a:latin typeface="Georgia" pitchFamily="18" charset="0"/>
                        <a:ea typeface="Cambria"/>
                        <a:cs typeface="Times New Roman"/>
                      </a:endParaRPr>
                    </a:p>
                    <a:p>
                      <a:pPr marL="0" marR="0" algn="l">
                        <a:spcBef>
                          <a:spcPts val="0"/>
                        </a:spcBef>
                        <a:spcAft>
                          <a:spcPts val="0"/>
                        </a:spcAft>
                      </a:pPr>
                      <a:endParaRPr lang="en-US" sz="2400" b="1" dirty="0">
                        <a:latin typeface="Georgia" pitchFamily="18" charset="0"/>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0">
                      <a:fgClr>
                        <a:srgbClr val="FFFF00"/>
                      </a:fgClr>
                      <a:bgClr>
                        <a:srgbClr val="FFFFB4"/>
                      </a:bgClr>
                    </a:pattFill>
                  </a:tcPr>
                </a:tc>
                <a:tc>
                  <a:txBody>
                    <a:bodyPr/>
                    <a:lstStyle/>
                    <a:p>
                      <a:pPr marL="0" marR="0" algn="l">
                        <a:spcBef>
                          <a:spcPts val="0"/>
                        </a:spcBef>
                        <a:spcAft>
                          <a:spcPts val="0"/>
                        </a:spcAft>
                      </a:pPr>
                      <a:r>
                        <a:rPr lang="en-US" sz="2400" b="1">
                          <a:latin typeface="Georgia" pitchFamily="18" charset="0"/>
                          <a:ea typeface="Cambria"/>
                          <a:cs typeface="Times New Roman"/>
                        </a:rPr>
                        <a:t>Some Risk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0">
                      <a:fgClr>
                        <a:srgbClr val="FFFF00"/>
                      </a:fgClr>
                      <a:bgClr>
                        <a:srgbClr val="FFFFB4"/>
                      </a:bgClr>
                    </a:pattFill>
                  </a:tcPr>
                </a:tc>
                <a:tc>
                  <a:txBody>
                    <a:bodyPr/>
                    <a:lstStyle/>
                    <a:p>
                      <a:pPr marL="0" marR="0" algn="l">
                        <a:spcBef>
                          <a:spcPts val="0"/>
                        </a:spcBef>
                        <a:spcAft>
                          <a:spcPts val="0"/>
                        </a:spcAft>
                      </a:pPr>
                      <a:r>
                        <a:rPr lang="en-US" sz="2400" b="1">
                          <a:latin typeface="Georgia" pitchFamily="18" charset="0"/>
                          <a:ea typeface="Cambria"/>
                          <a:cs typeface="Times New Roman"/>
                        </a:rPr>
                        <a:t>Strategic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0">
                      <a:fgClr>
                        <a:srgbClr val="FFFF00"/>
                      </a:fgClr>
                      <a:bgClr>
                        <a:srgbClr val="FFFFB4"/>
                      </a:bgClr>
                    </a:pattFill>
                  </a:tcPr>
                </a:tc>
                <a:tc>
                  <a:txBody>
                    <a:bodyPr/>
                    <a:lstStyle/>
                    <a:p>
                      <a:pPr marL="0" marR="0" algn="l">
                        <a:spcBef>
                          <a:spcPts val="0"/>
                        </a:spcBef>
                        <a:spcAft>
                          <a:spcPts val="0"/>
                        </a:spcAft>
                      </a:pPr>
                      <a:r>
                        <a:rPr lang="en-US" sz="2400" b="1">
                          <a:latin typeface="Georgia" pitchFamily="18" charset="0"/>
                          <a:ea typeface="Cambria"/>
                          <a:cs typeface="Times New Roman"/>
                        </a:rPr>
                        <a:t>Strategic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0">
                      <a:fgClr>
                        <a:srgbClr val="FFFF00"/>
                      </a:fgClr>
                      <a:bgClr>
                        <a:srgbClr val="FFFFB4"/>
                      </a:bgClr>
                    </a:pattFill>
                  </a:tcPr>
                </a:tc>
              </a:tr>
              <a:tr h="1238250">
                <a:tc>
                  <a:txBody>
                    <a:bodyPr/>
                    <a:lstStyle/>
                    <a:p>
                      <a:pPr marL="0" marR="0" algn="l">
                        <a:spcBef>
                          <a:spcPts val="0"/>
                        </a:spcBef>
                        <a:spcAft>
                          <a:spcPts val="0"/>
                        </a:spcAft>
                      </a:pPr>
                      <a:r>
                        <a:rPr lang="en-US" sz="2400" b="1" dirty="0">
                          <a:latin typeface="Georgia" pitchFamily="18" charset="0"/>
                          <a:ea typeface="Cambria"/>
                          <a:cs typeface="Times New Roman"/>
                        </a:rPr>
                        <a:t>Tier </a:t>
                      </a:r>
                      <a:r>
                        <a:rPr lang="en-US" sz="2400" b="1" dirty="0" smtClean="0">
                          <a:latin typeface="Georgia" pitchFamily="18" charset="0"/>
                          <a:ea typeface="Cambria"/>
                          <a:cs typeface="Times New Roman"/>
                        </a:rPr>
                        <a:t>1</a:t>
                      </a:r>
                    </a:p>
                    <a:p>
                      <a:pPr marL="0" marR="0" algn="l">
                        <a:spcBef>
                          <a:spcPts val="0"/>
                        </a:spcBef>
                        <a:spcAft>
                          <a:spcPts val="0"/>
                        </a:spcAft>
                      </a:pPr>
                      <a:endParaRPr lang="en-US" sz="2400" b="1" dirty="0" smtClean="0">
                        <a:latin typeface="Georgia" pitchFamily="18" charset="0"/>
                        <a:ea typeface="Cambria"/>
                        <a:cs typeface="Times New Roman"/>
                      </a:endParaRPr>
                    </a:p>
                    <a:p>
                      <a:pPr marL="0" marR="0" algn="l">
                        <a:spcBef>
                          <a:spcPts val="0"/>
                        </a:spcBef>
                        <a:spcAft>
                          <a:spcPts val="0"/>
                        </a:spcAft>
                      </a:pPr>
                      <a:endParaRPr lang="en-US" sz="2400" b="1" dirty="0">
                        <a:latin typeface="Georgia" pitchFamily="18" charset="0"/>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0">
                      <a:fgClr>
                        <a:srgbClr val="008000"/>
                      </a:fgClr>
                      <a:bgClr>
                        <a:srgbClr val="B4CAB4"/>
                      </a:bgClr>
                    </a:pattFill>
                  </a:tcPr>
                </a:tc>
                <a:tc>
                  <a:txBody>
                    <a:bodyPr/>
                    <a:lstStyle/>
                    <a:p>
                      <a:pPr marL="0" marR="0" algn="l">
                        <a:spcBef>
                          <a:spcPts val="0"/>
                        </a:spcBef>
                        <a:spcAft>
                          <a:spcPts val="0"/>
                        </a:spcAft>
                      </a:pPr>
                      <a:r>
                        <a:rPr lang="en-US" sz="2400" b="1" dirty="0">
                          <a:latin typeface="Georgia" pitchFamily="18" charset="0"/>
                          <a:ea typeface="Cambria"/>
                          <a:cs typeface="Times New Roman"/>
                        </a:rPr>
                        <a:t>Low Risk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0">
                      <a:fgClr>
                        <a:srgbClr val="008000"/>
                      </a:fgClr>
                      <a:bgClr>
                        <a:srgbClr val="B4CAB4"/>
                      </a:bgClr>
                    </a:pattFill>
                  </a:tcPr>
                </a:tc>
                <a:tc>
                  <a:txBody>
                    <a:bodyPr/>
                    <a:lstStyle/>
                    <a:p>
                      <a:pPr marL="0" marR="0" algn="l">
                        <a:spcBef>
                          <a:spcPts val="0"/>
                        </a:spcBef>
                        <a:spcAft>
                          <a:spcPts val="0"/>
                        </a:spcAft>
                      </a:pPr>
                      <a:r>
                        <a:rPr lang="en-US" sz="2400" b="1" dirty="0">
                          <a:latin typeface="Georgia" pitchFamily="18" charset="0"/>
                          <a:ea typeface="Cambria"/>
                          <a:cs typeface="Times New Roman"/>
                        </a:rPr>
                        <a:t>Benchmark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0">
                      <a:fgClr>
                        <a:srgbClr val="008000"/>
                      </a:fgClr>
                      <a:bgClr>
                        <a:srgbClr val="B4CAB4"/>
                      </a:bgClr>
                    </a:pattFill>
                  </a:tcPr>
                </a:tc>
                <a:tc>
                  <a:txBody>
                    <a:bodyPr/>
                    <a:lstStyle/>
                    <a:p>
                      <a:pPr marL="0" marR="0" algn="l">
                        <a:spcBef>
                          <a:spcPts val="0"/>
                        </a:spcBef>
                        <a:spcAft>
                          <a:spcPts val="0"/>
                        </a:spcAft>
                      </a:pPr>
                      <a:r>
                        <a:rPr lang="en-US" sz="2400" b="1" dirty="0">
                          <a:latin typeface="Georgia" pitchFamily="18" charset="0"/>
                          <a:ea typeface="Cambria"/>
                          <a:cs typeface="Times New Roman"/>
                        </a:rPr>
                        <a:t>Core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0">
                      <a:fgClr>
                        <a:srgbClr val="008000"/>
                      </a:fgClr>
                      <a:bgClr>
                        <a:srgbClr val="B4CAB4"/>
                      </a:bgClr>
                    </a:patt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p:cNvSpPr>
            <a:spLocks noGrp="1"/>
          </p:cNvSpPr>
          <p:nvPr>
            <p:ph idx="1"/>
          </p:nvPr>
        </p:nvSpPr>
        <p:spPr>
          <a:xfrm>
            <a:off x="228600" y="1143000"/>
            <a:ext cx="8686800" cy="2514600"/>
          </a:xfrm>
        </p:spPr>
        <p:txBody>
          <a:bodyPr>
            <a:normAutofit lnSpcReduction="10000"/>
          </a:bodyPr>
          <a:lstStyle/>
          <a:p>
            <a:pPr eaLnBrk="1" hangingPunct="1">
              <a:buFont typeface="Arial" charset="0"/>
              <a:buNone/>
            </a:pPr>
            <a:r>
              <a:rPr lang="en-US" dirty="0" smtClean="0">
                <a:solidFill>
                  <a:srgbClr val="8170EA"/>
                </a:solidFill>
              </a:rPr>
              <a:t>	An extremely effective student identification and placement procedure is absolutely essential to a tier system of response to intervention. </a:t>
            </a:r>
          </a:p>
          <a:p>
            <a:pPr eaLnBrk="1" hangingPunct="1"/>
            <a:endParaRPr lang="en-US" dirty="0" smtClean="0">
              <a:solidFill>
                <a:srgbClr val="8170EA"/>
              </a:solidFill>
            </a:endParaRPr>
          </a:p>
          <a:p>
            <a:pPr eaLnBrk="1" hangingPunct="1"/>
            <a:endParaRPr lang="en-US" dirty="0" smtClean="0">
              <a:solidFill>
                <a:srgbClr val="8170EA"/>
              </a:solidFill>
            </a:endParaRPr>
          </a:p>
        </p:txBody>
      </p:sp>
      <p:sp>
        <p:nvSpPr>
          <p:cNvPr id="6" name="TextBox 5"/>
          <p:cNvSpPr txBox="1"/>
          <p:nvPr/>
        </p:nvSpPr>
        <p:spPr>
          <a:xfrm>
            <a:off x="304800" y="5638800"/>
            <a:ext cx="6172200" cy="1077218"/>
          </a:xfrm>
          <a:prstGeom prst="rect">
            <a:avLst/>
          </a:prstGeom>
          <a:noFill/>
        </p:spPr>
        <p:txBody>
          <a:bodyPr wrap="square" rtlCol="0">
            <a:spAutoFit/>
          </a:bodyPr>
          <a:lstStyle/>
          <a:p>
            <a:r>
              <a:rPr lang="en-US" sz="1600" dirty="0" err="1" smtClean="0">
                <a:solidFill>
                  <a:srgbClr val="8170EA"/>
                </a:solidFill>
                <a:latin typeface="Garamond" pitchFamily="18" charset="0"/>
              </a:rPr>
              <a:t>Buffum</a:t>
            </a:r>
            <a:r>
              <a:rPr lang="en-US" sz="1600" dirty="0" smtClean="0">
                <a:solidFill>
                  <a:srgbClr val="8170EA"/>
                </a:solidFill>
                <a:latin typeface="Garamond" pitchFamily="18" charset="0"/>
              </a:rPr>
              <a:t>, Austin, Mike </a:t>
            </a:r>
            <a:r>
              <a:rPr lang="en-US" sz="1600" dirty="0" err="1" smtClean="0">
                <a:solidFill>
                  <a:srgbClr val="8170EA"/>
                </a:solidFill>
                <a:latin typeface="Garamond" pitchFamily="18" charset="0"/>
              </a:rPr>
              <a:t>Mattos</a:t>
            </a:r>
            <a:r>
              <a:rPr lang="en-US" sz="1600" dirty="0" smtClean="0">
                <a:solidFill>
                  <a:srgbClr val="8170EA"/>
                </a:solidFill>
                <a:latin typeface="Garamond" pitchFamily="18" charset="0"/>
              </a:rPr>
              <a:t>, and Chris Weber. </a:t>
            </a:r>
            <a:r>
              <a:rPr lang="en-US" sz="1600" i="1" dirty="0" smtClean="0">
                <a:solidFill>
                  <a:srgbClr val="8170EA"/>
                </a:solidFill>
                <a:latin typeface="Garamond" pitchFamily="18" charset="0"/>
              </a:rPr>
              <a:t>Pyramid Response to Intervention: </a:t>
            </a:r>
            <a:r>
              <a:rPr lang="en-US" sz="1600" i="1" dirty="0" err="1" smtClean="0">
                <a:solidFill>
                  <a:srgbClr val="8170EA"/>
                </a:solidFill>
                <a:latin typeface="Garamond" pitchFamily="18" charset="0"/>
              </a:rPr>
              <a:t>RtI</a:t>
            </a:r>
            <a:r>
              <a:rPr lang="en-US" sz="1600" i="1" dirty="0" smtClean="0">
                <a:solidFill>
                  <a:srgbClr val="8170EA"/>
                </a:solidFill>
                <a:latin typeface="Garamond" pitchFamily="18" charset="0"/>
              </a:rPr>
              <a:t>, Professional Learning Communities, and How to Respond When Kids Don’t Learn</a:t>
            </a:r>
            <a:r>
              <a:rPr lang="en-US" sz="1600" dirty="0" smtClean="0">
                <a:solidFill>
                  <a:srgbClr val="8170EA"/>
                </a:solidFill>
                <a:latin typeface="Garamond" pitchFamily="18" charset="0"/>
              </a:rPr>
              <a:t>. </a:t>
            </a:r>
            <a:r>
              <a:rPr lang="en-US" sz="1600" dirty="0" err="1" smtClean="0">
                <a:solidFill>
                  <a:srgbClr val="8170EA"/>
                </a:solidFill>
                <a:latin typeface="Garamond" pitchFamily="18" charset="0"/>
              </a:rPr>
              <a:t>N.p</a:t>
            </a:r>
            <a:r>
              <a:rPr lang="en-US" sz="1600" dirty="0" smtClean="0">
                <a:solidFill>
                  <a:srgbClr val="8170EA"/>
                </a:solidFill>
                <a:latin typeface="Garamond" pitchFamily="18" charset="0"/>
              </a:rPr>
              <a:t>.: Solution Tree, 2009. Print.</a:t>
            </a:r>
          </a:p>
          <a:p>
            <a:endParaRPr lang="en-US" sz="1600" dirty="0">
              <a:solidFill>
                <a:srgbClr val="8170EA"/>
              </a:solidFill>
              <a:latin typeface="Garamond"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algn="l" eaLnBrk="1" hangingPunct="1"/>
            <a:r>
              <a:rPr lang="en-US" dirty="0" smtClean="0">
                <a:solidFill>
                  <a:schemeClr val="accent4">
                    <a:lumMod val="75000"/>
                  </a:schemeClr>
                </a:solidFill>
              </a:rPr>
              <a:t>Instructional Sort</a:t>
            </a:r>
          </a:p>
        </p:txBody>
      </p:sp>
      <p:sp>
        <p:nvSpPr>
          <p:cNvPr id="9219" name="Content Placeholder 3"/>
          <p:cNvSpPr>
            <a:spLocks noGrp="1"/>
          </p:cNvSpPr>
          <p:nvPr>
            <p:ph idx="1"/>
          </p:nvPr>
        </p:nvSpPr>
        <p:spPr>
          <a:xfrm>
            <a:off x="609600" y="1371600"/>
            <a:ext cx="8077200" cy="4754563"/>
          </a:xfrm>
        </p:spPr>
        <p:txBody>
          <a:bodyPr/>
          <a:lstStyle/>
          <a:p>
            <a:pPr eaLnBrk="1" hangingPunct="1">
              <a:buFont typeface="Arial" charset="0"/>
              <a:buNone/>
            </a:pPr>
            <a:r>
              <a:rPr lang="en-US" dirty="0" smtClean="0">
                <a:solidFill>
                  <a:schemeClr val="bg2">
                    <a:lumMod val="50000"/>
                  </a:schemeClr>
                </a:solidFill>
              </a:rPr>
              <a:t>Why sort?</a:t>
            </a:r>
          </a:p>
          <a:p>
            <a:pPr lvl="1" eaLnBrk="1" hangingPunct="1"/>
            <a:r>
              <a:rPr lang="en-US" dirty="0" smtClean="0">
                <a:solidFill>
                  <a:schemeClr val="bg2">
                    <a:lumMod val="50000"/>
                  </a:schemeClr>
                </a:solidFill>
              </a:rPr>
              <a:t>An efficient way to use data that has already been collected.</a:t>
            </a:r>
          </a:p>
          <a:p>
            <a:pPr lvl="1" eaLnBrk="1" hangingPunct="1"/>
            <a:r>
              <a:rPr lang="en-US" dirty="0" smtClean="0">
                <a:solidFill>
                  <a:schemeClr val="bg2">
                    <a:lumMod val="50000"/>
                  </a:schemeClr>
                </a:solidFill>
              </a:rPr>
              <a:t>It is useful in developing an instructional match .</a:t>
            </a:r>
          </a:p>
          <a:p>
            <a:pPr lvl="1" eaLnBrk="1" hangingPunct="1"/>
            <a:r>
              <a:rPr lang="en-US" dirty="0" smtClean="0">
                <a:solidFill>
                  <a:schemeClr val="bg2">
                    <a:lumMod val="50000"/>
                  </a:schemeClr>
                </a:solidFill>
              </a:rPr>
              <a:t>It is an intermediate step to determine which students need further diagnostic testing.</a:t>
            </a:r>
          </a:p>
          <a:p>
            <a:pPr lvl="1" eaLnBrk="1" hangingPunct="1">
              <a:buFont typeface="Arial" charset="0"/>
              <a:buNone/>
            </a:pPr>
            <a:endParaRPr lang="en-US" dirty="0" smtClean="0">
              <a:solidFill>
                <a:schemeClr val="bg2">
                  <a:lumMod val="50000"/>
                </a:scheme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algn="l" eaLnBrk="1" hangingPunct="1"/>
            <a:r>
              <a:rPr lang="en-US" dirty="0" smtClean="0">
                <a:solidFill>
                  <a:schemeClr val="accent4">
                    <a:lumMod val="75000"/>
                  </a:schemeClr>
                </a:solidFill>
              </a:rPr>
              <a:t>Instructional Sort </a:t>
            </a:r>
          </a:p>
        </p:txBody>
      </p:sp>
      <p:graphicFrame>
        <p:nvGraphicFramePr>
          <p:cNvPr id="6" name="Content Placeholder 5"/>
          <p:cNvGraphicFramePr>
            <a:graphicFrameLocks noGrp="1"/>
          </p:cNvGraphicFramePr>
          <p:nvPr>
            <p:ph idx="1"/>
          </p:nvPr>
        </p:nvGraphicFramePr>
        <p:xfrm>
          <a:off x="457200" y="1219200"/>
          <a:ext cx="8458200" cy="5449824"/>
        </p:xfrm>
        <a:graphic>
          <a:graphicData uri="http://schemas.openxmlformats.org/drawingml/2006/table">
            <a:tbl>
              <a:tblPr firstRow="1" bandRow="1">
                <a:tableStyleId>{8799B23B-EC83-4686-B30A-512413B5E67A}</a:tableStyleId>
              </a:tblPr>
              <a:tblGrid>
                <a:gridCol w="4229100"/>
                <a:gridCol w="4229100"/>
              </a:tblGrid>
              <a:tr h="1524000">
                <a:tc>
                  <a:txBody>
                    <a:bodyPr/>
                    <a:lstStyle/>
                    <a:p>
                      <a:pPr marL="0" marR="0">
                        <a:lnSpc>
                          <a:spcPct val="115000"/>
                        </a:lnSpc>
                        <a:spcBef>
                          <a:spcPts val="0"/>
                        </a:spcBef>
                        <a:spcAft>
                          <a:spcPts val="0"/>
                        </a:spcAft>
                      </a:pPr>
                      <a:r>
                        <a:rPr lang="en-US" sz="1400" b="1" dirty="0">
                          <a:solidFill>
                            <a:schemeClr val="bg2">
                              <a:lumMod val="25000"/>
                            </a:schemeClr>
                          </a:solidFill>
                          <a:latin typeface="Georgia" pitchFamily="18" charset="0"/>
                        </a:rPr>
                        <a:t>Quadrant 1</a:t>
                      </a:r>
                    </a:p>
                    <a:p>
                      <a:pPr marL="0" marR="0">
                        <a:lnSpc>
                          <a:spcPct val="115000"/>
                        </a:lnSpc>
                        <a:spcBef>
                          <a:spcPts val="0"/>
                        </a:spcBef>
                        <a:spcAft>
                          <a:spcPts val="0"/>
                        </a:spcAft>
                      </a:pPr>
                      <a:r>
                        <a:rPr lang="en-US" sz="1400" b="1" dirty="0">
                          <a:solidFill>
                            <a:schemeClr val="bg2">
                              <a:lumMod val="25000"/>
                            </a:schemeClr>
                          </a:solidFill>
                          <a:latin typeface="Georgia" pitchFamily="18" charset="0"/>
                        </a:rPr>
                        <a:t>Accurate and Fluent Reader </a:t>
                      </a:r>
                      <a:endParaRPr lang="en-US" sz="1400" b="1" dirty="0">
                        <a:solidFill>
                          <a:schemeClr val="bg2">
                            <a:lumMod val="25000"/>
                          </a:schemeClr>
                        </a:solidFill>
                        <a:latin typeface="Georgia" pitchFamily="18" charset="0"/>
                        <a:ea typeface="Calibri"/>
                        <a:cs typeface="Times New Roman"/>
                      </a:endParaRPr>
                    </a:p>
                  </a:txBody>
                  <a:tcPr marL="68580" marR="68580" marT="0" marB="0">
                    <a:solidFill>
                      <a:srgbClr val="DEDDBC"/>
                    </a:solidFill>
                  </a:tcPr>
                </a:tc>
                <a:tc>
                  <a:txBody>
                    <a:bodyPr/>
                    <a:lstStyle/>
                    <a:p>
                      <a:pPr marL="0" marR="0">
                        <a:lnSpc>
                          <a:spcPct val="115000"/>
                        </a:lnSpc>
                        <a:spcBef>
                          <a:spcPts val="0"/>
                        </a:spcBef>
                        <a:spcAft>
                          <a:spcPts val="0"/>
                        </a:spcAft>
                      </a:pPr>
                      <a:r>
                        <a:rPr lang="en-US" sz="1400" b="1" dirty="0">
                          <a:solidFill>
                            <a:schemeClr val="bg2">
                              <a:lumMod val="25000"/>
                            </a:schemeClr>
                          </a:solidFill>
                          <a:latin typeface="Georgia" pitchFamily="18" charset="0"/>
                        </a:rPr>
                        <a:t>Quadrant 2</a:t>
                      </a:r>
                    </a:p>
                    <a:p>
                      <a:pPr marL="0" marR="0">
                        <a:lnSpc>
                          <a:spcPct val="115000"/>
                        </a:lnSpc>
                        <a:spcBef>
                          <a:spcPts val="0"/>
                        </a:spcBef>
                        <a:spcAft>
                          <a:spcPts val="0"/>
                        </a:spcAft>
                      </a:pPr>
                      <a:r>
                        <a:rPr lang="en-US" sz="1400" b="1" dirty="0">
                          <a:solidFill>
                            <a:schemeClr val="bg2">
                              <a:lumMod val="25000"/>
                            </a:schemeClr>
                          </a:solidFill>
                          <a:latin typeface="Georgia" pitchFamily="18" charset="0"/>
                        </a:rPr>
                        <a:t>Accurate and Slow Reader (lack of automaticity</a:t>
                      </a:r>
                      <a:r>
                        <a:rPr lang="en-US" sz="1400" b="1" dirty="0" smtClean="0">
                          <a:solidFill>
                            <a:schemeClr val="bg2">
                              <a:lumMod val="25000"/>
                            </a:schemeClr>
                          </a:solidFill>
                          <a:latin typeface="Georgia" pitchFamily="18" charset="0"/>
                        </a:rPr>
                        <a:t>)</a:t>
                      </a:r>
                    </a:p>
                    <a:p>
                      <a:pPr marL="0" marR="0">
                        <a:lnSpc>
                          <a:spcPct val="115000"/>
                        </a:lnSpc>
                        <a:spcBef>
                          <a:spcPts val="0"/>
                        </a:spcBef>
                        <a:spcAft>
                          <a:spcPts val="0"/>
                        </a:spcAft>
                      </a:pPr>
                      <a:endParaRPr lang="en-US" sz="1400" b="1" dirty="0" smtClean="0">
                        <a:solidFill>
                          <a:schemeClr val="bg2">
                            <a:lumMod val="25000"/>
                          </a:schemeClr>
                        </a:solidFill>
                        <a:latin typeface="Georgia" pitchFamily="18" charset="0"/>
                        <a:ea typeface="Calibri"/>
                        <a:cs typeface="Times New Roman"/>
                      </a:endParaRPr>
                    </a:p>
                    <a:p>
                      <a:pPr marL="0" marR="0">
                        <a:lnSpc>
                          <a:spcPct val="115000"/>
                        </a:lnSpc>
                        <a:spcBef>
                          <a:spcPts val="0"/>
                        </a:spcBef>
                        <a:spcAft>
                          <a:spcPts val="0"/>
                        </a:spcAft>
                      </a:pPr>
                      <a:endParaRPr lang="en-US" sz="1400" b="1" dirty="0" smtClean="0">
                        <a:solidFill>
                          <a:schemeClr val="bg2">
                            <a:lumMod val="25000"/>
                          </a:schemeClr>
                        </a:solidFill>
                        <a:latin typeface="Georgia" pitchFamily="18" charset="0"/>
                        <a:ea typeface="Calibri"/>
                        <a:cs typeface="Times New Roman"/>
                      </a:endParaRPr>
                    </a:p>
                    <a:p>
                      <a:pPr marL="0" marR="0">
                        <a:lnSpc>
                          <a:spcPct val="115000"/>
                        </a:lnSpc>
                        <a:spcBef>
                          <a:spcPts val="0"/>
                        </a:spcBef>
                        <a:spcAft>
                          <a:spcPts val="0"/>
                        </a:spcAft>
                      </a:pPr>
                      <a:endParaRPr lang="en-US" sz="1400" b="1" dirty="0" smtClean="0">
                        <a:solidFill>
                          <a:schemeClr val="bg2">
                            <a:lumMod val="25000"/>
                          </a:schemeClr>
                        </a:solidFill>
                        <a:latin typeface="Georgia" pitchFamily="18" charset="0"/>
                        <a:ea typeface="Calibri"/>
                        <a:cs typeface="Times New Roman"/>
                      </a:endParaRPr>
                    </a:p>
                    <a:p>
                      <a:pPr marL="0" marR="0">
                        <a:lnSpc>
                          <a:spcPct val="115000"/>
                        </a:lnSpc>
                        <a:spcBef>
                          <a:spcPts val="0"/>
                        </a:spcBef>
                        <a:spcAft>
                          <a:spcPts val="0"/>
                        </a:spcAft>
                      </a:pPr>
                      <a:endParaRPr lang="en-US" sz="1400" b="1" dirty="0" smtClean="0">
                        <a:solidFill>
                          <a:schemeClr val="bg2">
                            <a:lumMod val="25000"/>
                          </a:schemeClr>
                        </a:solidFill>
                        <a:latin typeface="Georgia" pitchFamily="18" charset="0"/>
                        <a:ea typeface="Calibri"/>
                        <a:cs typeface="Times New Roman"/>
                      </a:endParaRPr>
                    </a:p>
                    <a:p>
                      <a:pPr marL="0" marR="0">
                        <a:lnSpc>
                          <a:spcPct val="115000"/>
                        </a:lnSpc>
                        <a:spcBef>
                          <a:spcPts val="0"/>
                        </a:spcBef>
                        <a:spcAft>
                          <a:spcPts val="0"/>
                        </a:spcAft>
                      </a:pPr>
                      <a:endParaRPr lang="en-US" sz="1400" b="1" dirty="0">
                        <a:solidFill>
                          <a:schemeClr val="bg2">
                            <a:lumMod val="25000"/>
                          </a:schemeClr>
                        </a:solidFill>
                        <a:latin typeface="Georgia" pitchFamily="18" charset="0"/>
                        <a:ea typeface="Calibri"/>
                        <a:cs typeface="Times New Roman"/>
                      </a:endParaRPr>
                    </a:p>
                  </a:txBody>
                  <a:tcPr marL="68580" marR="68580" marT="0" marB="0">
                    <a:solidFill>
                      <a:srgbClr val="DEDDBC"/>
                    </a:solidFill>
                  </a:tcPr>
                </a:tc>
              </a:tr>
              <a:tr h="1524000">
                <a:tc>
                  <a:txBody>
                    <a:bodyPr/>
                    <a:lstStyle/>
                    <a:p>
                      <a:pPr marL="0" marR="0">
                        <a:lnSpc>
                          <a:spcPct val="115000"/>
                        </a:lnSpc>
                        <a:spcBef>
                          <a:spcPts val="0"/>
                        </a:spcBef>
                        <a:spcAft>
                          <a:spcPts val="0"/>
                        </a:spcAft>
                      </a:pPr>
                      <a:r>
                        <a:rPr lang="en-US" sz="1400" b="1" dirty="0">
                          <a:solidFill>
                            <a:schemeClr val="bg2">
                              <a:lumMod val="25000"/>
                            </a:schemeClr>
                          </a:solidFill>
                          <a:latin typeface="Georgia" pitchFamily="18" charset="0"/>
                        </a:rPr>
                        <a:t>Quadrant 3</a:t>
                      </a:r>
                    </a:p>
                    <a:p>
                      <a:pPr marL="0" marR="0">
                        <a:lnSpc>
                          <a:spcPct val="115000"/>
                        </a:lnSpc>
                        <a:spcBef>
                          <a:spcPts val="0"/>
                        </a:spcBef>
                        <a:spcAft>
                          <a:spcPts val="0"/>
                        </a:spcAft>
                      </a:pPr>
                      <a:r>
                        <a:rPr lang="en-US" sz="1400" b="1" dirty="0">
                          <a:solidFill>
                            <a:schemeClr val="bg2">
                              <a:lumMod val="25000"/>
                            </a:schemeClr>
                          </a:solidFill>
                          <a:latin typeface="Georgia" pitchFamily="18" charset="0"/>
                        </a:rPr>
                        <a:t>Inaccurate and Slow Reader </a:t>
                      </a:r>
                      <a:endParaRPr lang="en-US" sz="1400" b="1" dirty="0">
                        <a:solidFill>
                          <a:schemeClr val="bg2">
                            <a:lumMod val="25000"/>
                          </a:schemeClr>
                        </a:solidFill>
                        <a:latin typeface="Georgia" pitchFamily="18" charset="0"/>
                        <a:ea typeface="Calibri"/>
                        <a:cs typeface="Times New Roman"/>
                      </a:endParaRPr>
                    </a:p>
                  </a:txBody>
                  <a:tcPr marL="68580" marR="68580" marT="0" marB="0">
                    <a:solidFill>
                      <a:srgbClr val="DEDDBC"/>
                    </a:solidFill>
                  </a:tcPr>
                </a:tc>
                <a:tc>
                  <a:txBody>
                    <a:bodyPr/>
                    <a:lstStyle/>
                    <a:p>
                      <a:pPr marL="0" marR="0">
                        <a:lnSpc>
                          <a:spcPct val="115000"/>
                        </a:lnSpc>
                        <a:spcBef>
                          <a:spcPts val="0"/>
                        </a:spcBef>
                        <a:spcAft>
                          <a:spcPts val="0"/>
                        </a:spcAft>
                      </a:pPr>
                      <a:r>
                        <a:rPr lang="en-US" sz="1400" b="1" dirty="0">
                          <a:solidFill>
                            <a:schemeClr val="bg2">
                              <a:lumMod val="25000"/>
                            </a:schemeClr>
                          </a:solidFill>
                          <a:latin typeface="Georgia" pitchFamily="18" charset="0"/>
                        </a:rPr>
                        <a:t>Quadrant 4</a:t>
                      </a:r>
                    </a:p>
                    <a:p>
                      <a:pPr marL="0" marR="0">
                        <a:lnSpc>
                          <a:spcPct val="115000"/>
                        </a:lnSpc>
                        <a:spcBef>
                          <a:spcPts val="0"/>
                        </a:spcBef>
                        <a:spcAft>
                          <a:spcPts val="0"/>
                        </a:spcAft>
                      </a:pPr>
                      <a:r>
                        <a:rPr lang="en-US" sz="1400" b="1" dirty="0" smtClean="0">
                          <a:solidFill>
                            <a:schemeClr val="bg2">
                              <a:lumMod val="25000"/>
                            </a:schemeClr>
                          </a:solidFill>
                          <a:latin typeface="Georgia" pitchFamily="18" charset="0"/>
                        </a:rPr>
                        <a:t>Inaccurate </a:t>
                      </a:r>
                      <a:r>
                        <a:rPr lang="en-US" sz="1400" b="1" dirty="0">
                          <a:solidFill>
                            <a:schemeClr val="bg2">
                              <a:lumMod val="25000"/>
                            </a:schemeClr>
                          </a:solidFill>
                          <a:latin typeface="Georgia" pitchFamily="18" charset="0"/>
                        </a:rPr>
                        <a:t>and Fluent Reader </a:t>
                      </a:r>
                      <a:endParaRPr lang="en-US" sz="1400" b="1" dirty="0" smtClean="0">
                        <a:solidFill>
                          <a:schemeClr val="bg2">
                            <a:lumMod val="25000"/>
                          </a:schemeClr>
                        </a:solidFill>
                        <a:latin typeface="Georgia" pitchFamily="18" charset="0"/>
                      </a:endParaRPr>
                    </a:p>
                    <a:p>
                      <a:pPr marL="0" marR="0">
                        <a:lnSpc>
                          <a:spcPct val="115000"/>
                        </a:lnSpc>
                        <a:spcBef>
                          <a:spcPts val="0"/>
                        </a:spcBef>
                        <a:spcAft>
                          <a:spcPts val="0"/>
                        </a:spcAft>
                      </a:pPr>
                      <a:endParaRPr lang="en-US" sz="1400" b="1" dirty="0" smtClean="0">
                        <a:solidFill>
                          <a:schemeClr val="bg2">
                            <a:lumMod val="25000"/>
                          </a:schemeClr>
                        </a:solidFill>
                        <a:latin typeface="Georgia" pitchFamily="18" charset="0"/>
                        <a:ea typeface="Calibri"/>
                        <a:cs typeface="Times New Roman"/>
                      </a:endParaRPr>
                    </a:p>
                    <a:p>
                      <a:pPr marL="0" marR="0">
                        <a:lnSpc>
                          <a:spcPct val="115000"/>
                        </a:lnSpc>
                        <a:spcBef>
                          <a:spcPts val="0"/>
                        </a:spcBef>
                        <a:spcAft>
                          <a:spcPts val="0"/>
                        </a:spcAft>
                      </a:pPr>
                      <a:endParaRPr lang="en-US" sz="1400" b="1" dirty="0" smtClean="0">
                        <a:solidFill>
                          <a:schemeClr val="bg2">
                            <a:lumMod val="25000"/>
                          </a:schemeClr>
                        </a:solidFill>
                        <a:latin typeface="Georgia" pitchFamily="18" charset="0"/>
                        <a:ea typeface="Calibri"/>
                        <a:cs typeface="Times New Roman"/>
                      </a:endParaRPr>
                    </a:p>
                    <a:p>
                      <a:pPr marL="0" marR="0">
                        <a:lnSpc>
                          <a:spcPct val="115000"/>
                        </a:lnSpc>
                        <a:spcBef>
                          <a:spcPts val="0"/>
                        </a:spcBef>
                        <a:spcAft>
                          <a:spcPts val="0"/>
                        </a:spcAft>
                      </a:pPr>
                      <a:endParaRPr lang="en-US" sz="1400" b="1" dirty="0" smtClean="0">
                        <a:solidFill>
                          <a:schemeClr val="bg2">
                            <a:lumMod val="25000"/>
                          </a:schemeClr>
                        </a:solidFill>
                        <a:latin typeface="Georgia" pitchFamily="18" charset="0"/>
                        <a:ea typeface="Calibri"/>
                        <a:cs typeface="Times New Roman"/>
                      </a:endParaRPr>
                    </a:p>
                    <a:p>
                      <a:pPr marL="0" marR="0">
                        <a:lnSpc>
                          <a:spcPct val="115000"/>
                        </a:lnSpc>
                        <a:spcBef>
                          <a:spcPts val="0"/>
                        </a:spcBef>
                        <a:spcAft>
                          <a:spcPts val="0"/>
                        </a:spcAft>
                      </a:pPr>
                      <a:endParaRPr lang="en-US" sz="1400" b="1" dirty="0" smtClean="0">
                        <a:solidFill>
                          <a:schemeClr val="bg2">
                            <a:lumMod val="25000"/>
                          </a:schemeClr>
                        </a:solidFill>
                        <a:latin typeface="Georgia" pitchFamily="18" charset="0"/>
                        <a:ea typeface="Calibri"/>
                        <a:cs typeface="Times New Roman"/>
                      </a:endParaRPr>
                    </a:p>
                    <a:p>
                      <a:pPr marL="0" marR="0">
                        <a:lnSpc>
                          <a:spcPct val="115000"/>
                        </a:lnSpc>
                        <a:spcBef>
                          <a:spcPts val="0"/>
                        </a:spcBef>
                        <a:spcAft>
                          <a:spcPts val="0"/>
                        </a:spcAft>
                      </a:pPr>
                      <a:endParaRPr lang="en-US" sz="1400" b="1" dirty="0" smtClean="0">
                        <a:solidFill>
                          <a:schemeClr val="bg2">
                            <a:lumMod val="25000"/>
                          </a:schemeClr>
                        </a:solidFill>
                        <a:latin typeface="Georgia" pitchFamily="18" charset="0"/>
                        <a:ea typeface="Calibri"/>
                        <a:cs typeface="Times New Roman"/>
                      </a:endParaRPr>
                    </a:p>
                    <a:p>
                      <a:pPr marL="0" marR="0">
                        <a:lnSpc>
                          <a:spcPct val="115000"/>
                        </a:lnSpc>
                        <a:spcBef>
                          <a:spcPts val="0"/>
                        </a:spcBef>
                        <a:spcAft>
                          <a:spcPts val="0"/>
                        </a:spcAft>
                      </a:pPr>
                      <a:endParaRPr lang="en-US" sz="1400" b="1" dirty="0">
                        <a:solidFill>
                          <a:schemeClr val="bg2">
                            <a:lumMod val="25000"/>
                          </a:schemeClr>
                        </a:solidFill>
                        <a:latin typeface="Georgia" pitchFamily="18" charset="0"/>
                        <a:ea typeface="Calibri"/>
                        <a:cs typeface="Times New Roman"/>
                      </a:endParaRPr>
                    </a:p>
                  </a:txBody>
                  <a:tcPr marL="68580" marR="68580" marT="0" marB="0">
                    <a:solidFill>
                      <a:srgbClr val="DEDDBC"/>
                    </a:solidFill>
                  </a:tcPr>
                </a:tc>
              </a:tr>
              <a:tr h="1524000">
                <a:tc gridSpan="2">
                  <a:txBody>
                    <a:bodyPr/>
                    <a:lstStyle/>
                    <a:p>
                      <a:pPr marL="0" marR="0" algn="ctr">
                        <a:lnSpc>
                          <a:spcPct val="115000"/>
                        </a:lnSpc>
                        <a:spcBef>
                          <a:spcPts val="0"/>
                        </a:spcBef>
                        <a:spcAft>
                          <a:spcPts val="0"/>
                        </a:spcAft>
                      </a:pPr>
                      <a:r>
                        <a:rPr lang="en-US" sz="1400" b="1" dirty="0" smtClean="0">
                          <a:solidFill>
                            <a:schemeClr val="bg2">
                              <a:lumMod val="25000"/>
                            </a:schemeClr>
                          </a:solidFill>
                          <a:latin typeface="Georgia" pitchFamily="18" charset="0"/>
                          <a:ea typeface="Calibri"/>
                          <a:cs typeface="Times New Roman"/>
                        </a:rPr>
                        <a:t>Accurate:</a:t>
                      </a:r>
                      <a:r>
                        <a:rPr lang="en-US" sz="1400" b="1" baseline="0" dirty="0" smtClean="0">
                          <a:solidFill>
                            <a:schemeClr val="bg2">
                              <a:lumMod val="25000"/>
                            </a:schemeClr>
                          </a:solidFill>
                          <a:latin typeface="Georgia" pitchFamily="18" charset="0"/>
                          <a:ea typeface="Calibri"/>
                          <a:cs typeface="Times New Roman"/>
                        </a:rPr>
                        <a:t> Student reads 95% or higher</a:t>
                      </a:r>
                    </a:p>
                    <a:p>
                      <a:pPr marL="0" marR="0" algn="ctr">
                        <a:lnSpc>
                          <a:spcPct val="115000"/>
                        </a:lnSpc>
                        <a:spcBef>
                          <a:spcPts val="0"/>
                        </a:spcBef>
                        <a:spcAft>
                          <a:spcPts val="0"/>
                        </a:spcAft>
                      </a:pPr>
                      <a:r>
                        <a:rPr lang="en-US" sz="1400" b="1" baseline="0" dirty="0" smtClean="0">
                          <a:solidFill>
                            <a:schemeClr val="bg2">
                              <a:lumMod val="25000"/>
                            </a:schemeClr>
                          </a:solidFill>
                          <a:latin typeface="Georgia" pitchFamily="18" charset="0"/>
                          <a:ea typeface="Calibri"/>
                          <a:cs typeface="Times New Roman"/>
                        </a:rPr>
                        <a:t>Inaccurate: Student reads below 95%</a:t>
                      </a:r>
                      <a:endParaRPr lang="en-US" sz="1400" b="1" dirty="0">
                        <a:solidFill>
                          <a:schemeClr val="bg2">
                            <a:lumMod val="25000"/>
                          </a:schemeClr>
                        </a:solidFill>
                        <a:latin typeface="Georgia" pitchFamily="18" charset="0"/>
                        <a:ea typeface="Calibri"/>
                        <a:cs typeface="Times New Roman"/>
                      </a:endParaRPr>
                    </a:p>
                  </a:txBody>
                  <a:tcPr marL="68580" marR="68580" marT="0" marB="0">
                    <a:solidFill>
                      <a:srgbClr val="DEDDBC"/>
                    </a:solidFill>
                  </a:tcPr>
                </a:tc>
                <a:tc hMerge="1">
                  <a:txBody>
                    <a:bodyPr/>
                    <a:lstStyle/>
                    <a:p>
                      <a:pPr marL="0" marR="0">
                        <a:lnSpc>
                          <a:spcPct val="115000"/>
                        </a:lnSpc>
                        <a:spcBef>
                          <a:spcPts val="0"/>
                        </a:spcBef>
                        <a:spcAft>
                          <a:spcPts val="0"/>
                        </a:spcAft>
                      </a:pPr>
                      <a:endParaRPr lang="en-US" sz="1400" b="1" dirty="0">
                        <a:latin typeface="Georgia" pitchFamily="18" charset="0"/>
                        <a:ea typeface="Calibri"/>
                        <a:cs typeface="Times New Roman"/>
                      </a:endParaRPr>
                    </a:p>
                  </a:txBody>
                  <a:tcPr marL="68580" marR="68580" marT="0" marB="0">
                    <a:solidFill>
                      <a:srgbClr val="DEDDBC"/>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CS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SC_MS_EA_Academic_ID04">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hoenix">
      <a:fillStyleLst>
        <a:solidFill>
          <a:schemeClr val="phClr">
            <a:tint val="100000"/>
            <a:shade val="100000"/>
            <a:hueMod val="100000"/>
            <a:satMod val="100000"/>
          </a:schemeClr>
        </a:solidFill>
        <a:gradFill rotWithShape="1">
          <a:gsLst>
            <a:gs pos="0">
              <a:schemeClr val="phClr">
                <a:tint val="65000"/>
                <a:satMod val="180000"/>
              </a:schemeClr>
            </a:gs>
            <a:gs pos="50000">
              <a:schemeClr val="phClr">
                <a:tint val="40000"/>
                <a:satMod val="175000"/>
              </a:schemeClr>
            </a:gs>
            <a:gs pos="100000">
              <a:schemeClr val="phClr">
                <a:tint val="65000"/>
                <a:satMod val="180000"/>
              </a:schemeClr>
            </a:gs>
          </a:gsLst>
          <a:lin ang="0" scaled="1"/>
        </a:gradFill>
        <a:gradFill rotWithShape="1">
          <a:gsLst>
            <a:gs pos="0">
              <a:schemeClr val="phClr">
                <a:shade val="38000"/>
                <a:satMod val="150000"/>
              </a:schemeClr>
            </a:gs>
            <a:gs pos="50000">
              <a:schemeClr val="phClr">
                <a:shade val="100000"/>
                <a:satMod val="100000"/>
              </a:schemeClr>
            </a:gs>
            <a:gs pos="100000">
              <a:schemeClr val="phClr">
                <a:shade val="38000"/>
                <a:satMod val="150000"/>
              </a:schemeClr>
            </a:gs>
          </a:gsLst>
          <a:lin ang="0" scaled="1"/>
        </a:grad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outerShdw blurRad="190500" dist="78600" dir="2700000" rotWithShape="0">
              <a:srgbClr val="000000">
                <a:alpha val="35500"/>
              </a:srgbClr>
            </a:outerShdw>
          </a:effectLst>
        </a:effectStyle>
        <a:effectStyle>
          <a:effectLst>
            <a:outerShdw blurRad="190500" dist="78600" dir="2700000" rotWithShape="0">
              <a:srgbClr val="000000">
                <a:alpha val="35500"/>
              </a:srgbClr>
            </a:outerShdw>
          </a:effectLst>
        </a:effectStyle>
        <a:effectStyle>
          <a:effectLst>
            <a:outerShdw blurRad="190500" dist="78600" dir="2700000" rotWithShape="0">
              <a:srgbClr val="000000">
                <a:alpha val="3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Kids Handprint</Template>
  <TotalTime>946</TotalTime>
  <Words>2170</Words>
  <Application>Microsoft Office PowerPoint</Application>
  <PresentationFormat>On-screen Show (4:3)</PresentationFormat>
  <Paragraphs>279</Paragraphs>
  <Slides>29</Slides>
  <Notes>14</Notes>
  <HiddenSlides>0</HiddenSlides>
  <MMClips>0</MMClips>
  <ScaleCrop>false</ScaleCrop>
  <HeadingPairs>
    <vt:vector size="4" baseType="variant">
      <vt:variant>
        <vt:lpstr>Theme</vt:lpstr>
      </vt:variant>
      <vt:variant>
        <vt:i4>3</vt:i4>
      </vt:variant>
      <vt:variant>
        <vt:lpstr>Slide Titles</vt:lpstr>
      </vt:variant>
      <vt:variant>
        <vt:i4>29</vt:i4>
      </vt:variant>
    </vt:vector>
  </HeadingPairs>
  <TitlesOfParts>
    <vt:vector size="32" baseType="lpstr">
      <vt:lpstr>CSC</vt:lpstr>
      <vt:lpstr>Custom Design</vt:lpstr>
      <vt:lpstr>MSC_MS_EA_Academic_ID04</vt:lpstr>
      <vt:lpstr>Diagnostic Assessment Digging Deeper</vt:lpstr>
      <vt:lpstr>Agenda</vt:lpstr>
      <vt:lpstr>Exit Outcomes</vt:lpstr>
      <vt:lpstr>Universal Screeners</vt:lpstr>
      <vt:lpstr>Universal Screening Cont.</vt:lpstr>
      <vt:lpstr>Universal Screener</vt:lpstr>
      <vt:lpstr>Slide 7</vt:lpstr>
      <vt:lpstr>Instructional Sort</vt:lpstr>
      <vt:lpstr>Instructional Sort </vt:lpstr>
      <vt:lpstr>Instructional Sort</vt:lpstr>
      <vt:lpstr>Instructional Sort</vt:lpstr>
      <vt:lpstr>Instructional Sort</vt:lpstr>
      <vt:lpstr>Instructional Sort</vt:lpstr>
      <vt:lpstr>Sorting Demonstration</vt:lpstr>
      <vt:lpstr>Sorting Activity-You Do</vt:lpstr>
      <vt:lpstr>Diagnostic Assessment</vt:lpstr>
      <vt:lpstr>Diagnostic Assessment:   What is it?</vt:lpstr>
      <vt:lpstr>Diagnostic Assessment:   What is its purpose?</vt:lpstr>
      <vt:lpstr>Slide 19</vt:lpstr>
      <vt:lpstr>Think Pair Table-Share</vt:lpstr>
      <vt:lpstr>Examples of Diagnostic Tools</vt:lpstr>
      <vt:lpstr>Examples of Diagnostic Tools Cont.  </vt:lpstr>
      <vt:lpstr>Diagnostic Tools Cont.</vt:lpstr>
      <vt:lpstr>Diagnostic Tools, cont.</vt:lpstr>
      <vt:lpstr>Let’s Practice</vt:lpstr>
      <vt:lpstr>  “Teach along the continuum”  </vt:lpstr>
      <vt:lpstr>What’s next???</vt:lpstr>
      <vt:lpstr>Slide 28</vt:lpstr>
      <vt:lpstr>Slide 29</vt:lpstr>
    </vt:vector>
  </TitlesOfParts>
  <Company>Ingham ISD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Diagnostic Testing </dc:title>
  <dc:creator>MWEGENKE</dc:creator>
  <cp:lastModifiedBy>Amy Kilbridge</cp:lastModifiedBy>
  <cp:revision>106</cp:revision>
  <dcterms:created xsi:type="dcterms:W3CDTF">2011-01-12T15:52:29Z</dcterms:created>
  <dcterms:modified xsi:type="dcterms:W3CDTF">2011-02-18T19:09:29Z</dcterms:modified>
</cp:coreProperties>
</file>